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Thin"/>
      <p:regular r:id="rId38"/>
      <p:bold r:id="rId39"/>
      <p:italic r:id="rId40"/>
      <p:boldItalic r:id="rId41"/>
    </p:embeddedFont>
    <p:embeddedFont>
      <p:font typeface="Roboto"/>
      <p:regular r:id="rId42"/>
      <p:bold r:id="rId43"/>
      <p:italic r:id="rId44"/>
      <p:boldItalic r:id="rId45"/>
    </p:embeddedFont>
    <p:embeddedFont>
      <p:font typeface="Roboto Medium"/>
      <p:regular r:id="rId46"/>
      <p:bold r:id="rId47"/>
      <p:italic r:id="rId48"/>
      <p:boldItalic r:id="rId49"/>
    </p:embeddedFont>
    <p:embeddedFont>
      <p:font typeface="Manrope"/>
      <p:regular r:id="rId50"/>
      <p:bold r:id="rId51"/>
    </p:embeddedFont>
    <p:embeddedFont>
      <p:font typeface="Noto Sans Symbols"/>
      <p:regular r:id="rId52"/>
      <p:bold r:id="rId53"/>
    </p:embeddedFont>
    <p:embeddedFont>
      <p:font typeface="Merriweather"/>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1152">
          <p15:clr>
            <a:srgbClr val="747775"/>
          </p15:clr>
        </p15:guide>
        <p15:guide id="2" orient="horz" pos="1813">
          <p15:clr>
            <a:srgbClr val="747775"/>
          </p15:clr>
        </p15:guide>
        <p15:guide id="3" orient="horz" pos="119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73C634-B609-4BC1-8770-11EA35181E94}">
  <a:tblStyle styleId="{3473C634-B609-4BC1-8770-11EA35181E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52"/>
        <p:guide pos="1813" orient="horz"/>
        <p:guide pos="119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Thin-italic.fntdata"/><Relationship Id="rId42" Type="http://schemas.openxmlformats.org/officeDocument/2006/relationships/font" Target="fonts/Roboto-regular.fntdata"/><Relationship Id="rId41" Type="http://schemas.openxmlformats.org/officeDocument/2006/relationships/font" Target="fonts/RobotoThin-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RobotoMedium-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Medium-italic.fntdata"/><Relationship Id="rId47" Type="http://schemas.openxmlformats.org/officeDocument/2006/relationships/font" Target="fonts/RobotoMedium-bold.fntdata"/><Relationship Id="rId49" Type="http://schemas.openxmlformats.org/officeDocument/2006/relationships/font" Target="fonts/RobotoMedium-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Thin-bold.fntdata"/><Relationship Id="rId38" Type="http://schemas.openxmlformats.org/officeDocument/2006/relationships/font" Target="fonts/RobotoThin-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anrope-bold.fntdata"/><Relationship Id="rId50" Type="http://schemas.openxmlformats.org/officeDocument/2006/relationships/font" Target="fonts/Manrope-regular.fntdata"/><Relationship Id="rId53" Type="http://schemas.openxmlformats.org/officeDocument/2006/relationships/font" Target="fonts/NotoSansSymbols-bold.fntdata"/><Relationship Id="rId52" Type="http://schemas.openxmlformats.org/officeDocument/2006/relationships/font" Target="fonts/NotoSansSymbols-regular.fntdata"/><Relationship Id="rId11" Type="http://schemas.openxmlformats.org/officeDocument/2006/relationships/slide" Target="slides/slide5.xml"/><Relationship Id="rId55" Type="http://schemas.openxmlformats.org/officeDocument/2006/relationships/font" Target="fonts/Merriweather-bold.fntdata"/><Relationship Id="rId10" Type="http://schemas.openxmlformats.org/officeDocument/2006/relationships/slide" Target="slides/slide4.xml"/><Relationship Id="rId54" Type="http://schemas.openxmlformats.org/officeDocument/2006/relationships/font" Target="fonts/Merriweather-regular.fntdata"/><Relationship Id="rId13" Type="http://schemas.openxmlformats.org/officeDocument/2006/relationships/slide" Target="slides/slide7.xml"/><Relationship Id="rId57" Type="http://schemas.openxmlformats.org/officeDocument/2006/relationships/font" Target="fonts/Merriweather-boldItalic.fntdata"/><Relationship Id="rId12" Type="http://schemas.openxmlformats.org/officeDocument/2006/relationships/slide" Target="slides/slide6.xml"/><Relationship Id="rId56" Type="http://schemas.openxmlformats.org/officeDocument/2006/relationships/font" Target="fonts/Merriweather-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85626dc141_1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385626dc141_1_1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85626dc141_1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385626dc141_1_12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82e0e0c55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382e0e0c553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85626dc141_1_1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385626dc141_1_16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85626dc141_1_1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385626dc141_1_16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85626dc141_1_1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385626dc141_1_16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85626dc141_1_1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Entonces, ¿cuál es nuestra solución de alto nivel? La hemos llamado Inteligencia Operacional Cambiaso (IOC).</a:t>
            </a:r>
            <a:endParaRPr/>
          </a:p>
          <a:p>
            <a:pPr indent="0" lvl="0" marL="0" rtl="0" algn="l">
              <a:spcBef>
                <a:spcPts val="0"/>
              </a:spcBef>
              <a:spcAft>
                <a:spcPts val="0"/>
              </a:spcAft>
              <a:buNone/>
            </a:pPr>
            <a:r>
              <a:rPr lang="en-US"/>
              <a:t>Nuestra solución se basa en tres pilares:</a:t>
            </a:r>
            <a:endParaRPr/>
          </a:p>
          <a:p>
            <a:pPr indent="0" lvl="0" marL="0" rtl="0" algn="l">
              <a:spcBef>
                <a:spcPts val="0"/>
              </a:spcBef>
              <a:spcAft>
                <a:spcPts val="0"/>
              </a:spcAft>
              <a:buNone/>
            </a:pPr>
            <a:r>
              <a:rPr lang="en-US"/>
              <a:t>Primero, CENTRALIZACIÓN, donde implementaremos un proceso ETL para unificar los datos en una única fuente de verdad.</a:t>
            </a:r>
            <a:endParaRPr/>
          </a:p>
          <a:p>
            <a:pPr indent="0" lvl="0" marL="0" rtl="0" algn="l">
              <a:spcBef>
                <a:spcPts val="0"/>
              </a:spcBef>
              <a:spcAft>
                <a:spcPts val="0"/>
              </a:spcAft>
              <a:buNone/>
            </a:pPr>
            <a:r>
              <a:rPr lang="en-US"/>
              <a:t>Segundo, VISUALIZACIÓN, donde entregaremos dashboards interactivos para transformar esos datos en conocimiento.</a:t>
            </a:r>
            <a:endParaRPr/>
          </a:p>
          <a:p>
            <a:pPr indent="0" lvl="0" marL="0" rtl="0" algn="l">
              <a:spcBef>
                <a:spcPts val="0"/>
              </a:spcBef>
              <a:spcAft>
                <a:spcPts val="0"/>
              </a:spcAft>
              <a:buNone/>
            </a:pPr>
            <a:r>
              <a:rPr lang="en-US"/>
              <a:t>Y tercero, DECISIÓN, que es el resultado final: empoderar a la gerencia con una herramienta para la toma de decisiones ágil y basada en evidencia."</a:t>
            </a:r>
            <a:endParaRPr/>
          </a:p>
        </p:txBody>
      </p:sp>
      <p:sp>
        <p:nvSpPr>
          <p:cNvPr id="350" name="Google Shape;350;g385626dc141_1_17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85626dc141_1_2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385626dc141_1_20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82e0e0c553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82e0e0c55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"Para construir esta solución, hemos diseñado una arquitectura moderna, robusta y escalable, que pueden ver en este diagrama de alto nivel.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Los **usuarios** interactúan con un **Frontend** desarrollado en **React**. Este se comunica exclusivamente a través de una **API REST** con nuestro **Backend**, construido en **Spring Boot**. El backend orquesta toda la lógica de negocio, como el ETL y el motor de consultas, y se conecta a nuestra **Base de Datos**.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Aquí es donde tomamos nuestra primera gran decisión de arquitectura.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Si bien nuestra formación en Duoc UC nos ha familiarizado con la robustez y la potencia de **Oracle**, para este proyecto hemos tomado una decisión estratégica al optar por **PostgreSQL gestionado a través de Supabase**. Esta elección se basa en tres ventajas clave para un proyecto ágil como el nuestro: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1.  **Velocidad y Foco en el Valor:** Supabase no es solo una base de datos; es una plataforma de "Backend-como-Servicio". Nos provee de una base de datos PostgreSQL de nivel enterprise y, crucialmente, un **servicio de autenticación completo y seguro "de fábrica"**. Esto actúa como un inmenso acelerador de desarrollo, permitiéndonos enfocar nuestro tiempo no en construir un sistema de login desde cero, sino en la lógica de negocio que realmente aporta valor a Cambiaso.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2.  **Ecosistema y Experiencia de Desarrollo (Developer Experience):** PostgreSQL es un estándar de la industria y se integra de manera nativa y fluida con nuestro stack tecnológico (Spring Boot y React). La documentación, las librerías y el soporte de la comunidad para este ecosistema son vastos, lo que reduce la fricción y acelera la resolución de problemas.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3.  **Costo-Efectividad y Escalabilidad:** Supabase ofrece una capa gratuita extremadamente generosa, ideal para la fase de desarrollo y el MVP de un proyecto Capstone. Más importante aún, nos provee de una **ruta de escalabilidad clara y predecible**, permitiendo que la solución crezca desde un prototipo hasta un producto de nivel empresarial sin necesidad de una migración compleja.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En resumen, la elección de PostgreSQL sobre Supabase no es una decisión de tecnología por tecnología, sino una **decisión pragmática y estratégica** que prioriza la velocidad de entrega, la seguridad y la eficiencia de costos, sin sacrificar la robustez y la capacidad de crecimiento a futuro."</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85626dc141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385626dc141_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78c7817757_0_11: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78c781775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378c7817757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85626dc141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385626dc141_3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78c781775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378c7817757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85626dc141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385626dc141_3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85626dc141_1_2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385626dc141_1_2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85626dc141_1_2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385626dc141_1_2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85626dc141_1_2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385626dc141_1_23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85626dc141_1_2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385626dc141_1_23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85626dc141_1_3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g385626dc141_1_30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85626dc141_1_3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385626dc141_1_30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85626dc141_1_3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385626dc141_1_3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Para comenzar, es fundamental entender el escenario en el que nace nuestro proyecto. Cambiaso es una empresa líder en Chile, con marcas tan reconocidas como 'Té Supremo' y 'Superior'. Con casi 150 años de historia, su modelo de negocio se basa en un equilibrio entre la tradición y la innovación constante.</a:t>
            </a:r>
            <a:endParaRPr/>
          </a:p>
          <a:p>
            <a:pPr indent="0" lvl="0" marL="0" rtl="0" algn="l">
              <a:spcBef>
                <a:spcPts val="0"/>
              </a:spcBef>
              <a:spcAft>
                <a:spcPts val="0"/>
              </a:spcAft>
              <a:buNone/>
            </a:pPr>
            <a:r>
              <a:rPr lang="en-US"/>
              <a:t>Nuestro proyecto se sitúa precisamente en ese punto: en cómo la innovación tecnológica puede potenciar una empresa tradicional para mantener y fortalecer su liderazgo en un mercado competitivo.</a:t>
            </a:r>
            <a:endParaRPr/>
          </a:p>
        </p:txBody>
      </p:sp>
      <p:sp>
        <p:nvSpPr>
          <p:cNvPr id="185" name="Google Shape;18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85626dc141_1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385626dc141_1_1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85626dc141_1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385626dc141_1_12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85626dc141_1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385626dc141_1_1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85626dc141_1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385626dc141_1_1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spTree>
      <p:nvGrpSpPr>
        <p:cNvPr id="60" name="Shape 60"/>
        <p:cNvGrpSpPr/>
        <p:nvPr/>
      </p:nvGrpSpPr>
      <p:grpSpPr>
        <a:xfrm>
          <a:off x="0" y="0"/>
          <a:ext cx="0" cy="0"/>
          <a:chOff x="0" y="0"/>
          <a:chExt cx="0" cy="0"/>
        </a:xfrm>
      </p:grpSpPr>
      <p:sp>
        <p:nvSpPr>
          <p:cNvPr id="61" name="Google Shape;61;p13"/>
          <p:cNvSpPr txBox="1"/>
          <p:nvPr>
            <p:ph type="title"/>
          </p:nvPr>
        </p:nvSpPr>
        <p:spPr>
          <a:xfrm>
            <a:off x="713160" y="539640"/>
            <a:ext cx="4807200" cy="20037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2800"/>
              <a:buNone/>
              <a:defRPr b="0" i="0" sz="1800" u="none" cap="none" strike="noStrike"/>
            </a:lvl1pPr>
            <a:lvl2pPr lvl="1" marR="0" algn="l">
              <a:spcBef>
                <a:spcPts val="0"/>
              </a:spcBef>
              <a:spcAft>
                <a:spcPts val="0"/>
              </a:spcAft>
              <a:buSzPts val="2800"/>
              <a:buNone/>
              <a:defRPr b="0" i="0" sz="1800" u="none" cap="none" strike="noStrike"/>
            </a:lvl2pPr>
            <a:lvl3pPr lvl="2" marR="0" algn="l">
              <a:spcBef>
                <a:spcPts val="0"/>
              </a:spcBef>
              <a:spcAft>
                <a:spcPts val="0"/>
              </a:spcAft>
              <a:buSzPts val="2800"/>
              <a:buNone/>
              <a:defRPr b="0" i="0" sz="1800" u="none" cap="none" strike="noStrike"/>
            </a:lvl3pPr>
            <a:lvl4pPr lvl="3" marR="0" algn="l">
              <a:spcBef>
                <a:spcPts val="0"/>
              </a:spcBef>
              <a:spcAft>
                <a:spcPts val="0"/>
              </a:spcAft>
              <a:buSzPts val="2800"/>
              <a:buNone/>
              <a:defRPr b="0" i="0" sz="1800" u="none" cap="none" strike="noStrike"/>
            </a:lvl4pPr>
            <a:lvl5pPr lvl="4" marR="0" algn="l">
              <a:spcBef>
                <a:spcPts val="0"/>
              </a:spcBef>
              <a:spcAft>
                <a:spcPts val="0"/>
              </a:spcAft>
              <a:buSzPts val="2800"/>
              <a:buNone/>
              <a:defRPr b="0" i="0" sz="1800" u="none" cap="none" strike="noStrike"/>
            </a:lvl5pPr>
            <a:lvl6pPr lvl="5" marR="0" algn="l">
              <a:spcBef>
                <a:spcPts val="0"/>
              </a:spcBef>
              <a:spcAft>
                <a:spcPts val="0"/>
              </a:spcAft>
              <a:buSzPts val="2800"/>
              <a:buNone/>
              <a:defRPr b="0" i="0" sz="1800" u="none" cap="none" strike="noStrike"/>
            </a:lvl6pPr>
            <a:lvl7pPr lvl="6" marR="0" algn="l">
              <a:spcBef>
                <a:spcPts val="0"/>
              </a:spcBef>
              <a:spcAft>
                <a:spcPts val="0"/>
              </a:spcAft>
              <a:buSzPts val="2800"/>
              <a:buNone/>
              <a:defRPr b="0" i="0" sz="1800" u="none" cap="none" strike="noStrike"/>
            </a:lvl7pPr>
            <a:lvl8pPr lvl="7" marR="0" algn="l">
              <a:spcBef>
                <a:spcPts val="0"/>
              </a:spcBef>
              <a:spcAft>
                <a:spcPts val="0"/>
              </a:spcAft>
              <a:buSzPts val="2800"/>
              <a:buNone/>
              <a:defRPr b="0" i="0" sz="1800" u="none" cap="none" strike="noStrike"/>
            </a:lvl8pPr>
            <a:lvl9pPr lvl="8" marR="0" algn="l">
              <a:spcBef>
                <a:spcPts val="0"/>
              </a:spcBef>
              <a:spcAft>
                <a:spcPts val="0"/>
              </a:spcAft>
              <a:buSzPts val="2800"/>
              <a:buNone/>
              <a:defRPr b="0" i="0" sz="1800" u="none" cap="none" strike="noStrike"/>
            </a:lvl9pPr>
          </a:lstStyle>
          <a:p/>
        </p:txBody>
      </p:sp>
      <p:sp>
        <p:nvSpPr>
          <p:cNvPr id="62" name="Google Shape;62;p13"/>
          <p:cNvSpPr txBox="1"/>
          <p:nvPr>
            <p:ph idx="1" type="body"/>
          </p:nvPr>
        </p:nvSpPr>
        <p:spPr>
          <a:xfrm>
            <a:off x="5654880" y="1312560"/>
            <a:ext cx="2851800" cy="2851800"/>
          </a:xfrm>
          <a:prstGeom prst="rect">
            <a:avLst/>
          </a:prstGeom>
          <a:noFill/>
          <a:ln cap="flat" cmpd="sng" w="76300">
            <a:solidFill>
              <a:schemeClr val="lt1"/>
            </a:solidFill>
            <a:prstDash val="solid"/>
            <a:round/>
            <a:headEnd len="sm" w="sm" type="none"/>
            <a:tailEnd len="sm" w="sm" type="none"/>
          </a:ln>
        </p:spPr>
        <p:txBody>
          <a:bodyPr anchorCtr="0" anchor="t" bIns="45000" lIns="90000" spcFirstLastPara="1" rIns="90000" wrap="square" tIns="45000">
            <a:normAutofit/>
          </a:bodyPr>
          <a:lstStyle>
            <a:lvl1pPr indent="-228600" lvl="0" marL="457200" marR="0" algn="l">
              <a:spcBef>
                <a:spcPts val="0"/>
              </a:spcBef>
              <a:spcAft>
                <a:spcPts val="0"/>
              </a:spcAft>
              <a:buSzPts val="1300"/>
              <a:buNone/>
              <a:defRPr b="0" i="0" sz="1800" u="none" cap="none" strike="noStrike"/>
            </a:lvl1pPr>
            <a:lvl2pPr indent="-228600" lvl="1" marL="914400" marR="0" algn="l">
              <a:spcBef>
                <a:spcPts val="1200"/>
              </a:spcBef>
              <a:spcAft>
                <a:spcPts val="0"/>
              </a:spcAft>
              <a:buSzPts val="1100"/>
              <a:buNone/>
              <a:defRPr b="0" i="0" sz="1800" u="none" cap="none" strike="noStrike"/>
            </a:lvl2pPr>
            <a:lvl3pPr indent="-228600" lvl="2" marL="1371600" marR="0" algn="l">
              <a:spcBef>
                <a:spcPts val="1200"/>
              </a:spcBef>
              <a:spcAft>
                <a:spcPts val="0"/>
              </a:spcAft>
              <a:buSzPts val="1100"/>
              <a:buNone/>
              <a:defRPr b="0" i="0" sz="1800" u="none" cap="none" strike="noStrike"/>
            </a:lvl3pPr>
            <a:lvl4pPr indent="-228600" lvl="3" marL="1828800" marR="0" algn="l">
              <a:spcBef>
                <a:spcPts val="1200"/>
              </a:spcBef>
              <a:spcAft>
                <a:spcPts val="0"/>
              </a:spcAft>
              <a:buSzPts val="1100"/>
              <a:buNone/>
              <a:defRPr b="0" i="0" sz="1800" u="none" cap="none" strike="noStrike"/>
            </a:lvl4pPr>
            <a:lvl5pPr indent="-228600" lvl="4" marL="2286000" marR="0" algn="l">
              <a:spcBef>
                <a:spcPts val="1200"/>
              </a:spcBef>
              <a:spcAft>
                <a:spcPts val="0"/>
              </a:spcAft>
              <a:buSzPts val="1100"/>
              <a:buNone/>
              <a:defRPr b="0" i="0" sz="1800" u="none" cap="none" strike="noStrike"/>
            </a:lvl5pPr>
            <a:lvl6pPr indent="-228600" lvl="5" marL="2743200" marR="0" algn="l">
              <a:spcBef>
                <a:spcPts val="1200"/>
              </a:spcBef>
              <a:spcAft>
                <a:spcPts val="0"/>
              </a:spcAft>
              <a:buSzPts val="1100"/>
              <a:buNone/>
              <a:defRPr b="0" i="0" sz="1800" u="none" cap="none" strike="noStrike"/>
            </a:lvl6pPr>
            <a:lvl7pPr indent="-228600" lvl="6" marL="3200400" marR="0" algn="l">
              <a:spcBef>
                <a:spcPts val="1200"/>
              </a:spcBef>
              <a:spcAft>
                <a:spcPts val="0"/>
              </a:spcAft>
              <a:buSzPts val="1100"/>
              <a:buNone/>
              <a:defRPr b="0" i="0" sz="1800" u="none" cap="none" strike="noStrike"/>
            </a:lvl7pPr>
            <a:lvl8pPr indent="-228600" lvl="7" marL="3657600" marR="0" algn="l">
              <a:spcBef>
                <a:spcPts val="1200"/>
              </a:spcBef>
              <a:spcAft>
                <a:spcPts val="0"/>
              </a:spcAft>
              <a:buSzPts val="1100"/>
              <a:buNone/>
              <a:defRPr b="0" i="0" sz="1800" u="none" cap="none" strike="noStrike"/>
            </a:lvl8pPr>
            <a:lvl9pPr indent="-228600" lvl="8" marL="4114800" marR="0" algn="l">
              <a:spcBef>
                <a:spcPts val="1200"/>
              </a:spcBef>
              <a:spcAft>
                <a:spcPts val="1200"/>
              </a:spcAft>
              <a:buSzPts val="1100"/>
              <a:buNone/>
              <a:defRPr b="0" i="0" sz="1800" u="none" cap="none" strike="noStrike"/>
            </a:lvl9pPr>
          </a:lstStyle>
          <a:p/>
        </p:txBody>
      </p:sp>
      <p:sp>
        <p:nvSpPr>
          <p:cNvPr id="63" name="Google Shape;63;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J">
  <p:cSld name="TITLE_AND_BODY_2_1_1_1_1_1_2">
    <p:spTree>
      <p:nvGrpSpPr>
        <p:cNvPr id="64" name="Shape 64"/>
        <p:cNvGrpSpPr/>
        <p:nvPr/>
      </p:nvGrpSpPr>
      <p:grpSpPr>
        <a:xfrm>
          <a:off x="0" y="0"/>
          <a:ext cx="0" cy="0"/>
          <a:chOff x="0" y="0"/>
          <a:chExt cx="0" cy="0"/>
        </a:xfrm>
      </p:grpSpPr>
      <p:sp>
        <p:nvSpPr>
          <p:cNvPr id="65" name="Google Shape;65;p14"/>
          <p:cNvSpPr/>
          <p:nvPr>
            <p:ph idx="2" type="pic"/>
          </p:nvPr>
        </p:nvSpPr>
        <p:spPr>
          <a:xfrm>
            <a:off x="457200" y="1519300"/>
            <a:ext cx="3090600" cy="3090600"/>
          </a:xfrm>
          <a:prstGeom prst="roundRect">
            <a:avLst>
              <a:gd fmla="val 50000" name="adj"/>
            </a:avLst>
          </a:prstGeom>
          <a:noFill/>
          <a:ln>
            <a:noFill/>
          </a:ln>
        </p:spPr>
      </p:sp>
      <p:sp>
        <p:nvSpPr>
          <p:cNvPr id="66" name="Google Shape;66;p14"/>
          <p:cNvSpPr txBox="1"/>
          <p:nvPr>
            <p:ph type="title"/>
          </p:nvPr>
        </p:nvSpPr>
        <p:spPr>
          <a:xfrm>
            <a:off x="507450" y="331400"/>
            <a:ext cx="8129100" cy="796200"/>
          </a:xfrm>
          <a:prstGeom prst="rect">
            <a:avLst/>
          </a:prstGeom>
        </p:spPr>
        <p:txBody>
          <a:bodyPr anchorCtr="0" anchor="ctr"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14"/>
          <p:cNvSpPr txBox="1"/>
          <p:nvPr>
            <p:ph idx="1" type="body"/>
          </p:nvPr>
        </p:nvSpPr>
        <p:spPr>
          <a:xfrm>
            <a:off x="3854182" y="1519301"/>
            <a:ext cx="4782300" cy="3090600"/>
          </a:xfrm>
          <a:prstGeom prst="rect">
            <a:avLst/>
          </a:prstGeom>
        </p:spPr>
        <p:txBody>
          <a:bodyPr anchorCtr="0" anchor="t" bIns="0" lIns="0" spcFirstLastPara="1" rIns="0" wrap="square" tIns="0">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88">
          <p15:clr>
            <a:srgbClr val="E46962"/>
          </p15:clr>
        </p15:guide>
        <p15:guide id="2" orient="horz" pos="288">
          <p15:clr>
            <a:srgbClr val="E46962"/>
          </p15:clr>
        </p15:guide>
        <p15:guide id="3" orient="horz" pos="2880">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p:cSld name="SECTION_HEADER_1">
    <p:spTree>
      <p:nvGrpSpPr>
        <p:cNvPr id="69" name="Shape 69"/>
        <p:cNvGrpSpPr/>
        <p:nvPr/>
      </p:nvGrpSpPr>
      <p:grpSpPr>
        <a:xfrm>
          <a:off x="0" y="0"/>
          <a:ext cx="0" cy="0"/>
          <a:chOff x="0" y="0"/>
          <a:chExt cx="0" cy="0"/>
        </a:xfrm>
      </p:grpSpPr>
      <p:sp>
        <p:nvSpPr>
          <p:cNvPr id="70" name="Google Shape;70;p15"/>
          <p:cNvSpPr txBox="1"/>
          <p:nvPr>
            <p:ph type="title"/>
          </p:nvPr>
        </p:nvSpPr>
        <p:spPr>
          <a:xfrm>
            <a:off x="733680" y="1967760"/>
            <a:ext cx="4410600" cy="13665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SzPts val="2800"/>
              <a:buNone/>
              <a:defRPr b="0" i="0" sz="1800" u="none" cap="none" strike="noStrike"/>
            </a:lvl1pPr>
            <a:lvl2pPr lvl="1" marR="0" algn="l">
              <a:spcBef>
                <a:spcPts val="0"/>
              </a:spcBef>
              <a:spcAft>
                <a:spcPts val="0"/>
              </a:spcAft>
              <a:buSzPts val="2800"/>
              <a:buNone/>
              <a:defRPr b="0" i="0" sz="1800" u="none" cap="none" strike="noStrike"/>
            </a:lvl2pPr>
            <a:lvl3pPr lvl="2" marR="0" algn="l">
              <a:spcBef>
                <a:spcPts val="0"/>
              </a:spcBef>
              <a:spcAft>
                <a:spcPts val="0"/>
              </a:spcAft>
              <a:buSzPts val="2800"/>
              <a:buNone/>
              <a:defRPr b="0" i="0" sz="1800" u="none" cap="none" strike="noStrike"/>
            </a:lvl3pPr>
            <a:lvl4pPr lvl="3" marR="0" algn="l">
              <a:spcBef>
                <a:spcPts val="0"/>
              </a:spcBef>
              <a:spcAft>
                <a:spcPts val="0"/>
              </a:spcAft>
              <a:buSzPts val="2800"/>
              <a:buNone/>
              <a:defRPr b="0" i="0" sz="1800" u="none" cap="none" strike="noStrike"/>
            </a:lvl4pPr>
            <a:lvl5pPr lvl="4" marR="0" algn="l">
              <a:spcBef>
                <a:spcPts val="0"/>
              </a:spcBef>
              <a:spcAft>
                <a:spcPts val="0"/>
              </a:spcAft>
              <a:buSzPts val="2800"/>
              <a:buNone/>
              <a:defRPr b="0" i="0" sz="1800" u="none" cap="none" strike="noStrike"/>
            </a:lvl5pPr>
            <a:lvl6pPr lvl="5" marR="0" algn="l">
              <a:spcBef>
                <a:spcPts val="0"/>
              </a:spcBef>
              <a:spcAft>
                <a:spcPts val="0"/>
              </a:spcAft>
              <a:buSzPts val="2800"/>
              <a:buNone/>
              <a:defRPr b="0" i="0" sz="1800" u="none" cap="none" strike="noStrike"/>
            </a:lvl6pPr>
            <a:lvl7pPr lvl="6" marR="0" algn="l">
              <a:spcBef>
                <a:spcPts val="0"/>
              </a:spcBef>
              <a:spcAft>
                <a:spcPts val="0"/>
              </a:spcAft>
              <a:buSzPts val="2800"/>
              <a:buNone/>
              <a:defRPr b="0" i="0" sz="1800" u="none" cap="none" strike="noStrike"/>
            </a:lvl7pPr>
            <a:lvl8pPr lvl="7" marR="0" algn="l">
              <a:spcBef>
                <a:spcPts val="0"/>
              </a:spcBef>
              <a:spcAft>
                <a:spcPts val="0"/>
              </a:spcAft>
              <a:buSzPts val="2800"/>
              <a:buNone/>
              <a:defRPr b="0" i="0" sz="1800" u="none" cap="none" strike="noStrike"/>
            </a:lvl8pPr>
            <a:lvl9pPr lvl="8" marR="0" algn="l">
              <a:spcBef>
                <a:spcPts val="0"/>
              </a:spcBef>
              <a:spcAft>
                <a:spcPts val="0"/>
              </a:spcAft>
              <a:buSzPts val="2800"/>
              <a:buNone/>
              <a:defRPr b="0" i="0" sz="1800" u="none" cap="none" strike="noStrike"/>
            </a:lvl9pPr>
          </a:lstStyle>
          <a:p/>
        </p:txBody>
      </p:sp>
      <p:sp>
        <p:nvSpPr>
          <p:cNvPr id="71" name="Google Shape;71;p15"/>
          <p:cNvSpPr txBox="1"/>
          <p:nvPr>
            <p:ph idx="2" type="title"/>
          </p:nvPr>
        </p:nvSpPr>
        <p:spPr>
          <a:xfrm>
            <a:off x="789480" y="539640"/>
            <a:ext cx="1046400" cy="1335000"/>
          </a:xfrm>
          <a:prstGeom prst="rect">
            <a:avLst/>
          </a:prstGeom>
          <a:solidFill>
            <a:schemeClr val="lt2"/>
          </a:solidFill>
          <a:ln>
            <a:noFill/>
          </a:ln>
        </p:spPr>
        <p:txBody>
          <a:bodyPr anchorCtr="0" anchor="ctr" bIns="91425" lIns="91425" spcFirstLastPara="1" rIns="91425" wrap="square" tIns="91425">
            <a:noAutofit/>
          </a:bodyPr>
          <a:lstStyle>
            <a:lvl1pPr lvl="0" marR="0" algn="l">
              <a:spcBef>
                <a:spcPts val="0"/>
              </a:spcBef>
              <a:spcAft>
                <a:spcPts val="0"/>
              </a:spcAft>
              <a:buSzPts val="2800"/>
              <a:buNone/>
              <a:defRPr b="0" i="0" sz="1800" u="none" cap="none" strike="noStrike"/>
            </a:lvl1pPr>
            <a:lvl2pPr lvl="1" marR="0" algn="l">
              <a:spcBef>
                <a:spcPts val="0"/>
              </a:spcBef>
              <a:spcAft>
                <a:spcPts val="0"/>
              </a:spcAft>
              <a:buSzPts val="2800"/>
              <a:buNone/>
              <a:defRPr b="0" i="0" sz="1800" u="none" cap="none" strike="noStrike"/>
            </a:lvl2pPr>
            <a:lvl3pPr lvl="2" marR="0" algn="l">
              <a:spcBef>
                <a:spcPts val="0"/>
              </a:spcBef>
              <a:spcAft>
                <a:spcPts val="0"/>
              </a:spcAft>
              <a:buSzPts val="2800"/>
              <a:buNone/>
              <a:defRPr b="0" i="0" sz="1800" u="none" cap="none" strike="noStrike"/>
            </a:lvl3pPr>
            <a:lvl4pPr lvl="3" marR="0" algn="l">
              <a:spcBef>
                <a:spcPts val="0"/>
              </a:spcBef>
              <a:spcAft>
                <a:spcPts val="0"/>
              </a:spcAft>
              <a:buSzPts val="2800"/>
              <a:buNone/>
              <a:defRPr b="0" i="0" sz="1800" u="none" cap="none" strike="noStrike"/>
            </a:lvl4pPr>
            <a:lvl5pPr lvl="4" marR="0" algn="l">
              <a:spcBef>
                <a:spcPts val="0"/>
              </a:spcBef>
              <a:spcAft>
                <a:spcPts val="0"/>
              </a:spcAft>
              <a:buSzPts val="2800"/>
              <a:buNone/>
              <a:defRPr b="0" i="0" sz="1800" u="none" cap="none" strike="noStrike"/>
            </a:lvl5pPr>
            <a:lvl6pPr lvl="5" marR="0" algn="l">
              <a:spcBef>
                <a:spcPts val="0"/>
              </a:spcBef>
              <a:spcAft>
                <a:spcPts val="0"/>
              </a:spcAft>
              <a:buSzPts val="2800"/>
              <a:buNone/>
              <a:defRPr b="0" i="0" sz="1800" u="none" cap="none" strike="noStrike"/>
            </a:lvl6pPr>
            <a:lvl7pPr lvl="6" marR="0" algn="l">
              <a:spcBef>
                <a:spcPts val="0"/>
              </a:spcBef>
              <a:spcAft>
                <a:spcPts val="0"/>
              </a:spcAft>
              <a:buSzPts val="2800"/>
              <a:buNone/>
              <a:defRPr b="0" i="0" sz="1800" u="none" cap="none" strike="noStrike"/>
            </a:lvl7pPr>
            <a:lvl8pPr lvl="7" marR="0" algn="l">
              <a:spcBef>
                <a:spcPts val="0"/>
              </a:spcBef>
              <a:spcAft>
                <a:spcPts val="0"/>
              </a:spcAft>
              <a:buSzPts val="2800"/>
              <a:buNone/>
              <a:defRPr b="0" i="0" sz="1800" u="none" cap="none" strike="noStrike"/>
            </a:lvl8pPr>
            <a:lvl9pPr lvl="8" marR="0" algn="l">
              <a:spcBef>
                <a:spcPts val="0"/>
              </a:spcBef>
              <a:spcAft>
                <a:spcPts val="0"/>
              </a:spcAft>
              <a:buSzPts val="2800"/>
              <a:buNone/>
              <a:defRPr b="0" i="0" sz="1800" u="none" cap="none" strike="noStrike"/>
            </a:lvl9pPr>
          </a:lstStyle>
          <a:p/>
        </p:txBody>
      </p:sp>
      <p:sp>
        <p:nvSpPr>
          <p:cNvPr id="72" name="Google Shape;72;p15"/>
          <p:cNvSpPr txBox="1"/>
          <p:nvPr>
            <p:ph idx="1" type="body"/>
          </p:nvPr>
        </p:nvSpPr>
        <p:spPr>
          <a:xfrm>
            <a:off x="5397480" y="1055160"/>
            <a:ext cx="3033000" cy="3033000"/>
          </a:xfrm>
          <a:prstGeom prst="rect">
            <a:avLst/>
          </a:prstGeom>
          <a:noFill/>
          <a:ln cap="flat" cmpd="sng" w="38150">
            <a:solidFill>
              <a:schemeClr val="lt1"/>
            </a:solidFill>
            <a:prstDash val="solid"/>
            <a:round/>
            <a:headEnd len="sm" w="sm" type="none"/>
            <a:tailEnd len="sm" w="sm" type="none"/>
          </a:ln>
        </p:spPr>
        <p:txBody>
          <a:bodyPr anchorCtr="0" anchor="t" bIns="45000" lIns="90000" spcFirstLastPara="1" rIns="90000" wrap="square" tIns="45000">
            <a:normAutofit/>
          </a:bodyPr>
          <a:lstStyle>
            <a:lvl1pPr indent="-228600" lvl="0" marL="457200" marR="0" algn="l">
              <a:spcBef>
                <a:spcPts val="0"/>
              </a:spcBef>
              <a:spcAft>
                <a:spcPts val="0"/>
              </a:spcAft>
              <a:buSzPts val="1300"/>
              <a:buNone/>
              <a:defRPr b="0" i="0" sz="1800" u="none" cap="none" strike="noStrike"/>
            </a:lvl1pPr>
            <a:lvl2pPr indent="-228600" lvl="1" marL="914400" marR="0" algn="l">
              <a:spcBef>
                <a:spcPts val="1200"/>
              </a:spcBef>
              <a:spcAft>
                <a:spcPts val="0"/>
              </a:spcAft>
              <a:buSzPts val="1100"/>
              <a:buNone/>
              <a:defRPr b="0" i="0" sz="1800" u="none" cap="none" strike="noStrike"/>
            </a:lvl2pPr>
            <a:lvl3pPr indent="-228600" lvl="2" marL="1371600" marR="0" algn="l">
              <a:spcBef>
                <a:spcPts val="1200"/>
              </a:spcBef>
              <a:spcAft>
                <a:spcPts val="0"/>
              </a:spcAft>
              <a:buSzPts val="1100"/>
              <a:buNone/>
              <a:defRPr b="0" i="0" sz="1800" u="none" cap="none" strike="noStrike"/>
            </a:lvl3pPr>
            <a:lvl4pPr indent="-228600" lvl="3" marL="1828800" marR="0" algn="l">
              <a:spcBef>
                <a:spcPts val="1200"/>
              </a:spcBef>
              <a:spcAft>
                <a:spcPts val="0"/>
              </a:spcAft>
              <a:buSzPts val="1100"/>
              <a:buNone/>
              <a:defRPr b="0" i="0" sz="1800" u="none" cap="none" strike="noStrike"/>
            </a:lvl4pPr>
            <a:lvl5pPr indent="-228600" lvl="4" marL="2286000" marR="0" algn="l">
              <a:spcBef>
                <a:spcPts val="1200"/>
              </a:spcBef>
              <a:spcAft>
                <a:spcPts val="0"/>
              </a:spcAft>
              <a:buSzPts val="1100"/>
              <a:buNone/>
              <a:defRPr b="0" i="0" sz="1800" u="none" cap="none" strike="noStrike"/>
            </a:lvl5pPr>
            <a:lvl6pPr indent="-228600" lvl="5" marL="2743200" marR="0" algn="l">
              <a:spcBef>
                <a:spcPts val="1200"/>
              </a:spcBef>
              <a:spcAft>
                <a:spcPts val="0"/>
              </a:spcAft>
              <a:buSzPts val="1100"/>
              <a:buNone/>
              <a:defRPr b="0" i="0" sz="1800" u="none" cap="none" strike="noStrike"/>
            </a:lvl6pPr>
            <a:lvl7pPr indent="-228600" lvl="6" marL="3200400" marR="0" algn="l">
              <a:spcBef>
                <a:spcPts val="1200"/>
              </a:spcBef>
              <a:spcAft>
                <a:spcPts val="0"/>
              </a:spcAft>
              <a:buSzPts val="1100"/>
              <a:buNone/>
              <a:defRPr b="0" i="0" sz="1800" u="none" cap="none" strike="noStrike"/>
            </a:lvl7pPr>
            <a:lvl8pPr indent="-228600" lvl="7" marL="3657600" marR="0" algn="l">
              <a:spcBef>
                <a:spcPts val="1200"/>
              </a:spcBef>
              <a:spcAft>
                <a:spcPts val="0"/>
              </a:spcAft>
              <a:buSzPts val="1100"/>
              <a:buNone/>
              <a:defRPr b="0" i="0" sz="1800" u="none" cap="none" strike="noStrike"/>
            </a:lvl8pPr>
            <a:lvl9pPr indent="-228600" lvl="8" marL="4114800" marR="0" algn="l">
              <a:spcBef>
                <a:spcPts val="1200"/>
              </a:spcBef>
              <a:spcAft>
                <a:spcPts val="1200"/>
              </a:spcAft>
              <a:buSzPts val="1100"/>
              <a:buNone/>
              <a:defRPr b="0" i="0" sz="1800" u="none" cap="none" strike="noStrike"/>
            </a:lvl9pPr>
          </a:lstStyle>
          <a:p/>
        </p:txBody>
      </p:sp>
      <p:grpSp>
        <p:nvGrpSpPr>
          <p:cNvPr id="73" name="Google Shape;73;p15"/>
          <p:cNvGrpSpPr/>
          <p:nvPr/>
        </p:nvGrpSpPr>
        <p:grpSpPr>
          <a:xfrm>
            <a:off x="3660480" y="399960"/>
            <a:ext cx="1309380" cy="257460"/>
            <a:chOff x="3660480" y="399960"/>
            <a:chExt cx="1309380" cy="257460"/>
          </a:xfrm>
        </p:grpSpPr>
        <p:sp>
          <p:nvSpPr>
            <p:cNvPr id="74" name="Google Shape;74;p15"/>
            <p:cNvSpPr/>
            <p:nvPr/>
          </p:nvSpPr>
          <p:spPr>
            <a:xfrm>
              <a:off x="4079880" y="39996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75" name="Google Shape;75;p15"/>
            <p:cNvSpPr/>
            <p:nvPr/>
          </p:nvSpPr>
          <p:spPr>
            <a:xfrm>
              <a:off x="4284000" y="39996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76" name="Google Shape;76;p15"/>
            <p:cNvSpPr/>
            <p:nvPr/>
          </p:nvSpPr>
          <p:spPr>
            <a:xfrm>
              <a:off x="4488120" y="39996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77" name="Google Shape;77;p15"/>
            <p:cNvSpPr/>
            <p:nvPr/>
          </p:nvSpPr>
          <p:spPr>
            <a:xfrm>
              <a:off x="4692240" y="39996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78" name="Google Shape;78;p15"/>
            <p:cNvSpPr/>
            <p:nvPr/>
          </p:nvSpPr>
          <p:spPr>
            <a:xfrm>
              <a:off x="4896360" y="39996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79" name="Google Shape;79;p15"/>
            <p:cNvSpPr/>
            <p:nvPr/>
          </p:nvSpPr>
          <p:spPr>
            <a:xfrm>
              <a:off x="3660480" y="58392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80" name="Google Shape;80;p15"/>
            <p:cNvSpPr/>
            <p:nvPr/>
          </p:nvSpPr>
          <p:spPr>
            <a:xfrm>
              <a:off x="3864240" y="58392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81" name="Google Shape;81;p15"/>
            <p:cNvSpPr/>
            <p:nvPr/>
          </p:nvSpPr>
          <p:spPr>
            <a:xfrm>
              <a:off x="4068360" y="58392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82" name="Google Shape;82;p15"/>
            <p:cNvSpPr/>
            <p:nvPr/>
          </p:nvSpPr>
          <p:spPr>
            <a:xfrm>
              <a:off x="4272480" y="58392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83" name="Google Shape;83;p15"/>
            <p:cNvSpPr/>
            <p:nvPr/>
          </p:nvSpPr>
          <p:spPr>
            <a:xfrm>
              <a:off x="4476600" y="58392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grpSp>
      <p:sp>
        <p:nvSpPr>
          <p:cNvPr id="84" name="Google Shape;84;p1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p:cSld name="BLANK_1">
    <p:spTree>
      <p:nvGrpSpPr>
        <p:cNvPr id="85" name="Shape 85"/>
        <p:cNvGrpSpPr/>
        <p:nvPr/>
      </p:nvGrpSpPr>
      <p:grpSpPr>
        <a:xfrm>
          <a:off x="0" y="0"/>
          <a:ext cx="0" cy="0"/>
          <a:chOff x="0" y="0"/>
          <a:chExt cx="0" cy="0"/>
        </a:xfrm>
      </p:grpSpPr>
      <p:sp>
        <p:nvSpPr>
          <p:cNvPr id="86" name="Google Shape;86;p16"/>
          <p:cNvSpPr txBox="1"/>
          <p:nvPr>
            <p:ph type="title"/>
          </p:nvPr>
        </p:nvSpPr>
        <p:spPr>
          <a:xfrm>
            <a:off x="713160" y="1013400"/>
            <a:ext cx="6993600" cy="814800"/>
          </a:xfrm>
          <a:prstGeom prst="rect">
            <a:avLst/>
          </a:prstGeom>
          <a:noFill/>
          <a:ln>
            <a:noFill/>
          </a:ln>
        </p:spPr>
        <p:txBody>
          <a:bodyPr anchorCtr="0" anchor="t" bIns="91425" lIns="91425" spcFirstLastPara="1" rIns="91425" wrap="square" tIns="91425">
            <a:noAutofit/>
          </a:bodyPr>
          <a:lstStyle>
            <a:lvl1pPr lvl="0" marR="0" algn="l">
              <a:spcBef>
                <a:spcPts val="0"/>
              </a:spcBef>
              <a:spcAft>
                <a:spcPts val="0"/>
              </a:spcAft>
              <a:buSzPts val="2800"/>
              <a:buNone/>
              <a:defRPr b="0" i="0" sz="1800" u="none" cap="none" strike="noStrike"/>
            </a:lvl1pPr>
            <a:lvl2pPr lvl="1" marR="0" algn="l">
              <a:spcBef>
                <a:spcPts val="0"/>
              </a:spcBef>
              <a:spcAft>
                <a:spcPts val="0"/>
              </a:spcAft>
              <a:buSzPts val="2800"/>
              <a:buNone/>
              <a:defRPr b="0" i="0" sz="1800" u="none" cap="none" strike="noStrike"/>
            </a:lvl2pPr>
            <a:lvl3pPr lvl="2" marR="0" algn="l">
              <a:spcBef>
                <a:spcPts val="0"/>
              </a:spcBef>
              <a:spcAft>
                <a:spcPts val="0"/>
              </a:spcAft>
              <a:buSzPts val="2800"/>
              <a:buNone/>
              <a:defRPr b="0" i="0" sz="1800" u="none" cap="none" strike="noStrike"/>
            </a:lvl3pPr>
            <a:lvl4pPr lvl="3" marR="0" algn="l">
              <a:spcBef>
                <a:spcPts val="0"/>
              </a:spcBef>
              <a:spcAft>
                <a:spcPts val="0"/>
              </a:spcAft>
              <a:buSzPts val="2800"/>
              <a:buNone/>
              <a:defRPr b="0" i="0" sz="1800" u="none" cap="none" strike="noStrike"/>
            </a:lvl4pPr>
            <a:lvl5pPr lvl="4" marR="0" algn="l">
              <a:spcBef>
                <a:spcPts val="0"/>
              </a:spcBef>
              <a:spcAft>
                <a:spcPts val="0"/>
              </a:spcAft>
              <a:buSzPts val="2800"/>
              <a:buNone/>
              <a:defRPr b="0" i="0" sz="1800" u="none" cap="none" strike="noStrike"/>
            </a:lvl5pPr>
            <a:lvl6pPr lvl="5" marR="0" algn="l">
              <a:spcBef>
                <a:spcPts val="0"/>
              </a:spcBef>
              <a:spcAft>
                <a:spcPts val="0"/>
              </a:spcAft>
              <a:buSzPts val="2800"/>
              <a:buNone/>
              <a:defRPr b="0" i="0" sz="1800" u="none" cap="none" strike="noStrike"/>
            </a:lvl6pPr>
            <a:lvl7pPr lvl="6" marR="0" algn="l">
              <a:spcBef>
                <a:spcPts val="0"/>
              </a:spcBef>
              <a:spcAft>
                <a:spcPts val="0"/>
              </a:spcAft>
              <a:buSzPts val="2800"/>
              <a:buNone/>
              <a:defRPr b="0" i="0" sz="1800" u="none" cap="none" strike="noStrike"/>
            </a:lvl7pPr>
            <a:lvl8pPr lvl="7" marR="0" algn="l">
              <a:spcBef>
                <a:spcPts val="0"/>
              </a:spcBef>
              <a:spcAft>
                <a:spcPts val="0"/>
              </a:spcAft>
              <a:buSzPts val="2800"/>
              <a:buNone/>
              <a:defRPr b="0" i="0" sz="1800" u="none" cap="none" strike="noStrike"/>
            </a:lvl8pPr>
            <a:lvl9pPr lvl="8" marR="0" algn="l">
              <a:spcBef>
                <a:spcPts val="0"/>
              </a:spcBef>
              <a:spcAft>
                <a:spcPts val="0"/>
              </a:spcAft>
              <a:buSzPts val="2800"/>
              <a:buNone/>
              <a:defRPr b="0" i="0" sz="1800" u="none" cap="none" strike="noStrike"/>
            </a:lvl9pPr>
          </a:lstStyle>
          <a:p/>
        </p:txBody>
      </p:sp>
      <p:grpSp>
        <p:nvGrpSpPr>
          <p:cNvPr id="87" name="Google Shape;87;p16"/>
          <p:cNvGrpSpPr/>
          <p:nvPr/>
        </p:nvGrpSpPr>
        <p:grpSpPr>
          <a:xfrm>
            <a:off x="6687300" y="-259020"/>
            <a:ext cx="2946726" cy="5031900"/>
            <a:chOff x="6687300" y="-259020"/>
            <a:chExt cx="2946726" cy="5031900"/>
          </a:xfrm>
        </p:grpSpPr>
        <p:grpSp>
          <p:nvGrpSpPr>
            <p:cNvPr id="88" name="Google Shape;88;p16"/>
            <p:cNvGrpSpPr/>
            <p:nvPr/>
          </p:nvGrpSpPr>
          <p:grpSpPr>
            <a:xfrm>
              <a:off x="7260480" y="4515420"/>
              <a:ext cx="1309740" cy="257460"/>
              <a:chOff x="7260480" y="4515420"/>
              <a:chExt cx="1309740" cy="257460"/>
            </a:xfrm>
          </p:grpSpPr>
          <p:sp>
            <p:nvSpPr>
              <p:cNvPr id="89" name="Google Shape;89;p16"/>
              <p:cNvSpPr/>
              <p:nvPr/>
            </p:nvSpPr>
            <p:spPr>
              <a:xfrm flipH="1" rot="10800000">
                <a:off x="7680240" y="469938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90" name="Google Shape;90;p16"/>
              <p:cNvSpPr/>
              <p:nvPr/>
            </p:nvSpPr>
            <p:spPr>
              <a:xfrm flipH="1" rot="10800000">
                <a:off x="7884360" y="469938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91" name="Google Shape;91;p16"/>
              <p:cNvSpPr/>
              <p:nvPr/>
            </p:nvSpPr>
            <p:spPr>
              <a:xfrm flipH="1" rot="10800000">
                <a:off x="8088480" y="469938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92" name="Google Shape;92;p16"/>
              <p:cNvSpPr/>
              <p:nvPr/>
            </p:nvSpPr>
            <p:spPr>
              <a:xfrm flipH="1" rot="10800000">
                <a:off x="8292600" y="469938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93" name="Google Shape;93;p16"/>
              <p:cNvSpPr/>
              <p:nvPr/>
            </p:nvSpPr>
            <p:spPr>
              <a:xfrm flipH="1" rot="10800000">
                <a:off x="8496720" y="469938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94" name="Google Shape;94;p16"/>
              <p:cNvSpPr/>
              <p:nvPr/>
            </p:nvSpPr>
            <p:spPr>
              <a:xfrm flipH="1" rot="10800000">
                <a:off x="7260480" y="451542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95" name="Google Shape;95;p16"/>
              <p:cNvSpPr/>
              <p:nvPr/>
            </p:nvSpPr>
            <p:spPr>
              <a:xfrm flipH="1" rot="10800000">
                <a:off x="7464600" y="451542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96" name="Google Shape;96;p16"/>
              <p:cNvSpPr/>
              <p:nvPr/>
            </p:nvSpPr>
            <p:spPr>
              <a:xfrm flipH="1" rot="10800000">
                <a:off x="7668720" y="451542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97" name="Google Shape;97;p16"/>
              <p:cNvSpPr/>
              <p:nvPr/>
            </p:nvSpPr>
            <p:spPr>
              <a:xfrm flipH="1" rot="10800000">
                <a:off x="7872840" y="451542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98" name="Google Shape;98;p16"/>
              <p:cNvSpPr/>
              <p:nvPr/>
            </p:nvSpPr>
            <p:spPr>
              <a:xfrm flipH="1" rot="10800000">
                <a:off x="8076960" y="451542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grpSp>
        <p:grpSp>
          <p:nvGrpSpPr>
            <p:cNvPr id="99" name="Google Shape;99;p16"/>
            <p:cNvGrpSpPr/>
            <p:nvPr/>
          </p:nvGrpSpPr>
          <p:grpSpPr>
            <a:xfrm>
              <a:off x="6687300" y="-259020"/>
              <a:ext cx="2946726" cy="2776163"/>
              <a:chOff x="6687300" y="-259020"/>
              <a:chExt cx="2946726" cy="2776163"/>
            </a:xfrm>
          </p:grpSpPr>
          <p:sp>
            <p:nvSpPr>
              <p:cNvPr id="100" name="Google Shape;100;p16"/>
              <p:cNvSpPr/>
              <p:nvPr/>
            </p:nvSpPr>
            <p:spPr>
              <a:xfrm rot="10800000">
                <a:off x="6687300" y="-15000"/>
                <a:ext cx="2456700" cy="24468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01" name="Google Shape;101;p16"/>
              <p:cNvSpPr/>
              <p:nvPr/>
            </p:nvSpPr>
            <p:spPr>
              <a:xfrm flipH="1" rot="-8100410">
                <a:off x="7946238" y="807992"/>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102" name="Google Shape;102;p16"/>
              <p:cNvSpPr/>
              <p:nvPr/>
            </p:nvSpPr>
            <p:spPr>
              <a:xfrm flipH="1" rot="-8100000">
                <a:off x="6856947" y="76255"/>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103" name="Google Shape;103;p16"/>
              <p:cNvSpPr/>
              <p:nvPr/>
            </p:nvSpPr>
            <p:spPr>
              <a:xfrm flipH="1" rot="10800000">
                <a:off x="6962400" y="272280"/>
                <a:ext cx="1309200" cy="13092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104" name="Google Shape;104;p16"/>
              <p:cNvSpPr/>
              <p:nvPr/>
            </p:nvSpPr>
            <p:spPr>
              <a:xfrm flipH="1" rot="-8100410">
                <a:off x="7652166" y="1609564"/>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grpSp>
      </p:grpSp>
      <p:sp>
        <p:nvSpPr>
          <p:cNvPr id="105" name="Google Shape;105;p16"/>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300"/>
              <a:buNone/>
              <a:defRPr b="0" i="0" sz="1800" u="none" cap="none" strike="noStrike"/>
            </a:lvl1pPr>
            <a:lvl2pPr indent="-228600" lvl="1" marL="914400" marR="0" algn="l">
              <a:spcBef>
                <a:spcPts val="1200"/>
              </a:spcBef>
              <a:spcAft>
                <a:spcPts val="0"/>
              </a:spcAft>
              <a:buSzPts val="1100"/>
              <a:buNone/>
              <a:defRPr b="0" i="0" sz="1800" u="none" cap="none" strike="noStrike"/>
            </a:lvl2pPr>
            <a:lvl3pPr indent="-228600" lvl="2" marL="1371600" marR="0" algn="l">
              <a:spcBef>
                <a:spcPts val="1200"/>
              </a:spcBef>
              <a:spcAft>
                <a:spcPts val="0"/>
              </a:spcAft>
              <a:buSzPts val="1100"/>
              <a:buNone/>
              <a:defRPr b="0" i="0" sz="1800" u="none" cap="none" strike="noStrike"/>
            </a:lvl3pPr>
            <a:lvl4pPr indent="-228600" lvl="3" marL="1828800" marR="0" algn="l">
              <a:spcBef>
                <a:spcPts val="1200"/>
              </a:spcBef>
              <a:spcAft>
                <a:spcPts val="0"/>
              </a:spcAft>
              <a:buSzPts val="1100"/>
              <a:buNone/>
              <a:defRPr b="0" i="0" sz="1800" u="none" cap="none" strike="noStrike"/>
            </a:lvl4pPr>
            <a:lvl5pPr indent="-228600" lvl="4" marL="2286000" marR="0" algn="l">
              <a:spcBef>
                <a:spcPts val="1200"/>
              </a:spcBef>
              <a:spcAft>
                <a:spcPts val="0"/>
              </a:spcAft>
              <a:buSzPts val="1100"/>
              <a:buNone/>
              <a:defRPr b="0" i="0" sz="1800" u="none" cap="none" strike="noStrike"/>
            </a:lvl5pPr>
            <a:lvl6pPr indent="-228600" lvl="5" marL="2743200" marR="0" algn="l">
              <a:spcBef>
                <a:spcPts val="1200"/>
              </a:spcBef>
              <a:spcAft>
                <a:spcPts val="0"/>
              </a:spcAft>
              <a:buSzPts val="1100"/>
              <a:buNone/>
              <a:defRPr b="0" i="0" sz="1800" u="none" cap="none" strike="noStrike"/>
            </a:lvl6pPr>
            <a:lvl7pPr indent="-228600" lvl="6" marL="3200400" marR="0" algn="l">
              <a:spcBef>
                <a:spcPts val="1200"/>
              </a:spcBef>
              <a:spcAft>
                <a:spcPts val="0"/>
              </a:spcAft>
              <a:buSzPts val="1100"/>
              <a:buNone/>
              <a:defRPr b="0" i="0" sz="1800" u="none" cap="none" strike="noStrike"/>
            </a:lvl7pPr>
            <a:lvl8pPr indent="-228600" lvl="7" marL="3657600" marR="0" algn="l">
              <a:spcBef>
                <a:spcPts val="1200"/>
              </a:spcBef>
              <a:spcAft>
                <a:spcPts val="0"/>
              </a:spcAft>
              <a:buSzPts val="1100"/>
              <a:buNone/>
              <a:defRPr b="0" i="0" sz="1800" u="none" cap="none" strike="noStrike"/>
            </a:lvl8pPr>
            <a:lvl9pPr indent="-228600" lvl="8" marL="4114800" marR="0" algn="l">
              <a:spcBef>
                <a:spcPts val="1200"/>
              </a:spcBef>
              <a:spcAft>
                <a:spcPts val="1200"/>
              </a:spcAft>
              <a:buSzPts val="1100"/>
              <a:buNone/>
              <a:defRPr b="0" i="0" sz="1800" u="none" cap="none" strike="noStrike"/>
            </a:lvl9pPr>
          </a:lstStyle>
          <a:p/>
        </p:txBody>
      </p:sp>
      <p:sp>
        <p:nvSpPr>
          <p:cNvPr id="106" name="Google Shape;106;p1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2_1">
  <p:cSld name="CUSTOM_12_1">
    <p:spTree>
      <p:nvGrpSpPr>
        <p:cNvPr id="107" name="Shape 107"/>
        <p:cNvGrpSpPr/>
        <p:nvPr/>
      </p:nvGrpSpPr>
      <p:grpSpPr>
        <a:xfrm>
          <a:off x="0" y="0"/>
          <a:ext cx="0" cy="0"/>
          <a:chOff x="0" y="0"/>
          <a:chExt cx="0" cy="0"/>
        </a:xfrm>
      </p:grpSpPr>
      <p:sp>
        <p:nvSpPr>
          <p:cNvPr id="108" name="Google Shape;108;p17"/>
          <p:cNvSpPr txBox="1"/>
          <p:nvPr>
            <p:ph type="title"/>
          </p:nvPr>
        </p:nvSpPr>
        <p:spPr>
          <a:xfrm>
            <a:off x="720000" y="1222920"/>
            <a:ext cx="4275600" cy="17337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SzPts val="2800"/>
              <a:buNone/>
              <a:defRPr b="0" i="0" sz="1800" u="none" cap="none" strike="noStrike"/>
            </a:lvl1pPr>
            <a:lvl2pPr lvl="1" marR="0" algn="l">
              <a:spcBef>
                <a:spcPts val="0"/>
              </a:spcBef>
              <a:spcAft>
                <a:spcPts val="0"/>
              </a:spcAft>
              <a:buSzPts val="2800"/>
              <a:buNone/>
              <a:defRPr b="0" i="0" sz="1800" u="none" cap="none" strike="noStrike"/>
            </a:lvl2pPr>
            <a:lvl3pPr lvl="2" marR="0" algn="l">
              <a:spcBef>
                <a:spcPts val="0"/>
              </a:spcBef>
              <a:spcAft>
                <a:spcPts val="0"/>
              </a:spcAft>
              <a:buSzPts val="2800"/>
              <a:buNone/>
              <a:defRPr b="0" i="0" sz="1800" u="none" cap="none" strike="noStrike"/>
            </a:lvl3pPr>
            <a:lvl4pPr lvl="3" marR="0" algn="l">
              <a:spcBef>
                <a:spcPts val="0"/>
              </a:spcBef>
              <a:spcAft>
                <a:spcPts val="0"/>
              </a:spcAft>
              <a:buSzPts val="2800"/>
              <a:buNone/>
              <a:defRPr b="0" i="0" sz="1800" u="none" cap="none" strike="noStrike"/>
            </a:lvl4pPr>
            <a:lvl5pPr lvl="4" marR="0" algn="l">
              <a:spcBef>
                <a:spcPts val="0"/>
              </a:spcBef>
              <a:spcAft>
                <a:spcPts val="0"/>
              </a:spcAft>
              <a:buSzPts val="2800"/>
              <a:buNone/>
              <a:defRPr b="0" i="0" sz="1800" u="none" cap="none" strike="noStrike"/>
            </a:lvl5pPr>
            <a:lvl6pPr lvl="5" marR="0" algn="l">
              <a:spcBef>
                <a:spcPts val="0"/>
              </a:spcBef>
              <a:spcAft>
                <a:spcPts val="0"/>
              </a:spcAft>
              <a:buSzPts val="2800"/>
              <a:buNone/>
              <a:defRPr b="0" i="0" sz="1800" u="none" cap="none" strike="noStrike"/>
            </a:lvl6pPr>
            <a:lvl7pPr lvl="6" marR="0" algn="l">
              <a:spcBef>
                <a:spcPts val="0"/>
              </a:spcBef>
              <a:spcAft>
                <a:spcPts val="0"/>
              </a:spcAft>
              <a:buSzPts val="2800"/>
              <a:buNone/>
              <a:defRPr b="0" i="0" sz="1800" u="none" cap="none" strike="noStrike"/>
            </a:lvl7pPr>
            <a:lvl8pPr lvl="7" marR="0" algn="l">
              <a:spcBef>
                <a:spcPts val="0"/>
              </a:spcBef>
              <a:spcAft>
                <a:spcPts val="0"/>
              </a:spcAft>
              <a:buSzPts val="2800"/>
              <a:buNone/>
              <a:defRPr b="0" i="0" sz="1800" u="none" cap="none" strike="noStrike"/>
            </a:lvl8pPr>
            <a:lvl9pPr lvl="8" marR="0" algn="l">
              <a:spcBef>
                <a:spcPts val="0"/>
              </a:spcBef>
              <a:spcAft>
                <a:spcPts val="0"/>
              </a:spcAft>
              <a:buSzPts val="2800"/>
              <a:buNone/>
              <a:defRPr b="0" i="0" sz="1800" u="none" cap="none" strike="noStrike"/>
            </a:lvl9pPr>
          </a:lstStyle>
          <a:p/>
        </p:txBody>
      </p:sp>
      <p:sp>
        <p:nvSpPr>
          <p:cNvPr id="109" name="Google Shape;109;p17"/>
          <p:cNvSpPr txBox="1"/>
          <p:nvPr>
            <p:ph idx="1" type="body"/>
          </p:nvPr>
        </p:nvSpPr>
        <p:spPr>
          <a:xfrm>
            <a:off x="5397480" y="1055160"/>
            <a:ext cx="3033000" cy="3033000"/>
          </a:xfrm>
          <a:prstGeom prst="rect">
            <a:avLst/>
          </a:prstGeom>
          <a:noFill/>
          <a:ln cap="flat" cmpd="sng" w="38150">
            <a:solidFill>
              <a:schemeClr val="lt1"/>
            </a:solidFill>
            <a:prstDash val="solid"/>
            <a:round/>
            <a:headEnd len="sm" w="sm" type="none"/>
            <a:tailEnd len="sm" w="sm" type="none"/>
          </a:ln>
        </p:spPr>
        <p:txBody>
          <a:bodyPr anchorCtr="0" anchor="t" bIns="45000" lIns="90000" spcFirstLastPara="1" rIns="90000" wrap="square" tIns="45000">
            <a:normAutofit/>
          </a:bodyPr>
          <a:lstStyle>
            <a:lvl1pPr indent="-228600" lvl="0" marL="457200" marR="0" algn="l">
              <a:spcBef>
                <a:spcPts val="0"/>
              </a:spcBef>
              <a:spcAft>
                <a:spcPts val="0"/>
              </a:spcAft>
              <a:buSzPts val="1300"/>
              <a:buNone/>
              <a:defRPr b="0" i="0" sz="1800" u="none" cap="none" strike="noStrike"/>
            </a:lvl1pPr>
            <a:lvl2pPr indent="-228600" lvl="1" marL="914400" marR="0" algn="l">
              <a:spcBef>
                <a:spcPts val="1200"/>
              </a:spcBef>
              <a:spcAft>
                <a:spcPts val="0"/>
              </a:spcAft>
              <a:buSzPts val="1100"/>
              <a:buNone/>
              <a:defRPr b="0" i="0" sz="1800" u="none" cap="none" strike="noStrike"/>
            </a:lvl2pPr>
            <a:lvl3pPr indent="-228600" lvl="2" marL="1371600" marR="0" algn="l">
              <a:spcBef>
                <a:spcPts val="1200"/>
              </a:spcBef>
              <a:spcAft>
                <a:spcPts val="0"/>
              </a:spcAft>
              <a:buSzPts val="1100"/>
              <a:buNone/>
              <a:defRPr b="0" i="0" sz="1800" u="none" cap="none" strike="noStrike"/>
            </a:lvl3pPr>
            <a:lvl4pPr indent="-228600" lvl="3" marL="1828800" marR="0" algn="l">
              <a:spcBef>
                <a:spcPts val="1200"/>
              </a:spcBef>
              <a:spcAft>
                <a:spcPts val="0"/>
              </a:spcAft>
              <a:buSzPts val="1100"/>
              <a:buNone/>
              <a:defRPr b="0" i="0" sz="1800" u="none" cap="none" strike="noStrike"/>
            </a:lvl4pPr>
            <a:lvl5pPr indent="-228600" lvl="4" marL="2286000" marR="0" algn="l">
              <a:spcBef>
                <a:spcPts val="1200"/>
              </a:spcBef>
              <a:spcAft>
                <a:spcPts val="0"/>
              </a:spcAft>
              <a:buSzPts val="1100"/>
              <a:buNone/>
              <a:defRPr b="0" i="0" sz="1800" u="none" cap="none" strike="noStrike"/>
            </a:lvl5pPr>
            <a:lvl6pPr indent="-228600" lvl="5" marL="2743200" marR="0" algn="l">
              <a:spcBef>
                <a:spcPts val="1200"/>
              </a:spcBef>
              <a:spcAft>
                <a:spcPts val="0"/>
              </a:spcAft>
              <a:buSzPts val="1100"/>
              <a:buNone/>
              <a:defRPr b="0" i="0" sz="1800" u="none" cap="none" strike="noStrike"/>
            </a:lvl6pPr>
            <a:lvl7pPr indent="-228600" lvl="6" marL="3200400" marR="0" algn="l">
              <a:spcBef>
                <a:spcPts val="1200"/>
              </a:spcBef>
              <a:spcAft>
                <a:spcPts val="0"/>
              </a:spcAft>
              <a:buSzPts val="1100"/>
              <a:buNone/>
              <a:defRPr b="0" i="0" sz="1800" u="none" cap="none" strike="noStrike"/>
            </a:lvl7pPr>
            <a:lvl8pPr indent="-228600" lvl="7" marL="3657600" marR="0" algn="l">
              <a:spcBef>
                <a:spcPts val="1200"/>
              </a:spcBef>
              <a:spcAft>
                <a:spcPts val="0"/>
              </a:spcAft>
              <a:buSzPts val="1100"/>
              <a:buNone/>
              <a:defRPr b="0" i="0" sz="1800" u="none" cap="none" strike="noStrike"/>
            </a:lvl8pPr>
            <a:lvl9pPr indent="-228600" lvl="8" marL="4114800" marR="0" algn="l">
              <a:spcBef>
                <a:spcPts val="1200"/>
              </a:spcBef>
              <a:spcAft>
                <a:spcPts val="1200"/>
              </a:spcAft>
              <a:buSzPts val="1100"/>
              <a:buNone/>
              <a:defRPr b="0" i="0" sz="1800" u="none" cap="none" strike="noStrike"/>
            </a:lvl9pPr>
          </a:lstStyle>
          <a:p/>
        </p:txBody>
      </p:sp>
      <p:grpSp>
        <p:nvGrpSpPr>
          <p:cNvPr id="110" name="Google Shape;110;p17"/>
          <p:cNvGrpSpPr/>
          <p:nvPr/>
        </p:nvGrpSpPr>
        <p:grpSpPr>
          <a:xfrm>
            <a:off x="5362560" y="4349100"/>
            <a:ext cx="1309380" cy="257460"/>
            <a:chOff x="5362560" y="4349100"/>
            <a:chExt cx="1309380" cy="257460"/>
          </a:xfrm>
        </p:grpSpPr>
        <p:sp>
          <p:nvSpPr>
            <p:cNvPr id="111" name="Google Shape;111;p17"/>
            <p:cNvSpPr/>
            <p:nvPr/>
          </p:nvSpPr>
          <p:spPr>
            <a:xfrm flipH="1" rot="10800000">
              <a:off x="5781960" y="453306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12" name="Google Shape;112;p17"/>
            <p:cNvSpPr/>
            <p:nvPr/>
          </p:nvSpPr>
          <p:spPr>
            <a:xfrm flipH="1" rot="10800000">
              <a:off x="5986080" y="453306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13" name="Google Shape;113;p17"/>
            <p:cNvSpPr/>
            <p:nvPr/>
          </p:nvSpPr>
          <p:spPr>
            <a:xfrm flipH="1" rot="10800000">
              <a:off x="6190200" y="453306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14" name="Google Shape;114;p17"/>
            <p:cNvSpPr/>
            <p:nvPr/>
          </p:nvSpPr>
          <p:spPr>
            <a:xfrm flipH="1" rot="10800000">
              <a:off x="6394320" y="453306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15" name="Google Shape;115;p17"/>
            <p:cNvSpPr/>
            <p:nvPr/>
          </p:nvSpPr>
          <p:spPr>
            <a:xfrm flipH="1" rot="10800000">
              <a:off x="6598440" y="453306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16" name="Google Shape;116;p17"/>
            <p:cNvSpPr/>
            <p:nvPr/>
          </p:nvSpPr>
          <p:spPr>
            <a:xfrm flipH="1" rot="10800000">
              <a:off x="5362560" y="434910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17" name="Google Shape;117;p17"/>
            <p:cNvSpPr/>
            <p:nvPr/>
          </p:nvSpPr>
          <p:spPr>
            <a:xfrm flipH="1" rot="10800000">
              <a:off x="5566680" y="434910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18" name="Google Shape;118;p17"/>
            <p:cNvSpPr/>
            <p:nvPr/>
          </p:nvSpPr>
          <p:spPr>
            <a:xfrm flipH="1" rot="10800000">
              <a:off x="5770800" y="434910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19" name="Google Shape;119;p17"/>
            <p:cNvSpPr/>
            <p:nvPr/>
          </p:nvSpPr>
          <p:spPr>
            <a:xfrm flipH="1" rot="10800000">
              <a:off x="5974920" y="434910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20" name="Google Shape;120;p17"/>
            <p:cNvSpPr/>
            <p:nvPr/>
          </p:nvSpPr>
          <p:spPr>
            <a:xfrm flipH="1" rot="10800000">
              <a:off x="6179040" y="434910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grpSp>
      <p:sp>
        <p:nvSpPr>
          <p:cNvPr id="121" name="Google Shape;121;p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6.png"/><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28.png"/><Relationship Id="rId9"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hyperlink" Target="https://drive.google.com/file/d/1WMGpICeezmbTTM-3BkyXnJ3UOgDTY21W/view?usp=drive_link" TargetMode="Externa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grpSp>
        <p:nvGrpSpPr>
          <p:cNvPr id="126" name="Google Shape;126;p18"/>
          <p:cNvGrpSpPr/>
          <p:nvPr/>
        </p:nvGrpSpPr>
        <p:grpSpPr>
          <a:xfrm>
            <a:off x="4714200" y="683927"/>
            <a:ext cx="4429440" cy="4466233"/>
            <a:chOff x="4714200" y="683927"/>
            <a:chExt cx="4429440" cy="4466233"/>
          </a:xfrm>
        </p:grpSpPr>
        <p:sp>
          <p:nvSpPr>
            <p:cNvPr id="127" name="Google Shape;127;p18"/>
            <p:cNvSpPr/>
            <p:nvPr/>
          </p:nvSpPr>
          <p:spPr>
            <a:xfrm flipH="1">
              <a:off x="4714200" y="783360"/>
              <a:ext cx="4429440" cy="4366800"/>
            </a:xfrm>
            <a:prstGeom prst="rtTriangle">
              <a:avLst/>
            </a:prstGeom>
            <a:solidFill>
              <a:schemeClr val="dk1"/>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28" name="Google Shape;128;p18"/>
            <p:cNvSpPr/>
            <p:nvPr/>
          </p:nvSpPr>
          <p:spPr>
            <a:xfrm rot="-2700000">
              <a:off x="7674840" y="1303560"/>
              <a:ext cx="995760" cy="114480"/>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Noto Sans Symbols"/>
                <a:ea typeface="Noto Sans Symbols"/>
                <a:cs typeface="Noto Sans Symbols"/>
                <a:sym typeface="Noto Sans Symbols"/>
              </a:endParaRPr>
            </a:p>
          </p:txBody>
        </p:sp>
        <p:sp>
          <p:nvSpPr>
            <p:cNvPr id="129" name="Google Shape;129;p18"/>
            <p:cNvSpPr/>
            <p:nvPr/>
          </p:nvSpPr>
          <p:spPr>
            <a:xfrm rot="-2699400">
              <a:off x="4984200" y="3275640"/>
              <a:ext cx="1779480" cy="32616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30" name="Google Shape;130;p18"/>
            <p:cNvSpPr/>
            <p:nvPr/>
          </p:nvSpPr>
          <p:spPr>
            <a:xfrm rot="-2699400">
              <a:off x="7107840" y="2093040"/>
              <a:ext cx="1779480" cy="32616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31" name="Google Shape;131;p18"/>
            <p:cNvSpPr/>
            <p:nvPr/>
          </p:nvSpPr>
          <p:spPr>
            <a:xfrm rot="-2699400">
              <a:off x="6792480" y="1243080"/>
              <a:ext cx="1779480" cy="47736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Noto Sans Symbols"/>
                <a:ea typeface="Noto Sans Symbols"/>
                <a:cs typeface="Noto Sans Symbols"/>
                <a:sym typeface="Noto Sans Symbols"/>
              </a:endParaRPr>
            </a:p>
          </p:txBody>
        </p:sp>
        <p:sp>
          <p:nvSpPr>
            <p:cNvPr id="132" name="Google Shape;132;p18"/>
            <p:cNvSpPr/>
            <p:nvPr/>
          </p:nvSpPr>
          <p:spPr>
            <a:xfrm rot="-2699400">
              <a:off x="5127480" y="3849480"/>
              <a:ext cx="1779480" cy="47736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Noto Sans Symbols"/>
                <a:ea typeface="Noto Sans Symbols"/>
                <a:cs typeface="Noto Sans Symbols"/>
                <a:sym typeface="Noto Sans Symbols"/>
              </a:endParaRPr>
            </a:p>
          </p:txBody>
        </p:sp>
      </p:grpSp>
      <p:grpSp>
        <p:nvGrpSpPr>
          <p:cNvPr id="133" name="Google Shape;133;p18"/>
          <p:cNvGrpSpPr/>
          <p:nvPr/>
        </p:nvGrpSpPr>
        <p:grpSpPr>
          <a:xfrm>
            <a:off x="2669760" y="4362120"/>
            <a:ext cx="1309320" cy="257400"/>
            <a:chOff x="2669760" y="4362120"/>
            <a:chExt cx="1309320" cy="257400"/>
          </a:xfrm>
        </p:grpSpPr>
        <p:sp>
          <p:nvSpPr>
            <p:cNvPr id="134" name="Google Shape;134;p18"/>
            <p:cNvSpPr/>
            <p:nvPr/>
          </p:nvSpPr>
          <p:spPr>
            <a:xfrm>
              <a:off x="3089160" y="4362120"/>
              <a:ext cx="73440" cy="7344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35" name="Google Shape;135;p18"/>
            <p:cNvSpPr/>
            <p:nvPr/>
          </p:nvSpPr>
          <p:spPr>
            <a:xfrm>
              <a:off x="3293280" y="4362120"/>
              <a:ext cx="73440" cy="7344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36" name="Google Shape;136;p18"/>
            <p:cNvSpPr/>
            <p:nvPr/>
          </p:nvSpPr>
          <p:spPr>
            <a:xfrm>
              <a:off x="3497400" y="4362120"/>
              <a:ext cx="73440" cy="7344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37" name="Google Shape;137;p18"/>
            <p:cNvSpPr/>
            <p:nvPr/>
          </p:nvSpPr>
          <p:spPr>
            <a:xfrm>
              <a:off x="3701520" y="4362120"/>
              <a:ext cx="73440" cy="7344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38" name="Google Shape;138;p18"/>
            <p:cNvSpPr/>
            <p:nvPr/>
          </p:nvSpPr>
          <p:spPr>
            <a:xfrm>
              <a:off x="3905640" y="4362120"/>
              <a:ext cx="73440" cy="7344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39" name="Google Shape;139;p18"/>
            <p:cNvSpPr/>
            <p:nvPr/>
          </p:nvSpPr>
          <p:spPr>
            <a:xfrm>
              <a:off x="2669760" y="4546080"/>
              <a:ext cx="73440" cy="7344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40" name="Google Shape;140;p18"/>
            <p:cNvSpPr/>
            <p:nvPr/>
          </p:nvSpPr>
          <p:spPr>
            <a:xfrm>
              <a:off x="2873880" y="4546080"/>
              <a:ext cx="73440" cy="7344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41" name="Google Shape;141;p18"/>
            <p:cNvSpPr/>
            <p:nvPr/>
          </p:nvSpPr>
          <p:spPr>
            <a:xfrm>
              <a:off x="3078000" y="4546080"/>
              <a:ext cx="73440" cy="7344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42" name="Google Shape;142;p18"/>
            <p:cNvSpPr/>
            <p:nvPr/>
          </p:nvSpPr>
          <p:spPr>
            <a:xfrm>
              <a:off x="3282120" y="4546080"/>
              <a:ext cx="73440" cy="7344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43" name="Google Shape;143;p18"/>
            <p:cNvSpPr/>
            <p:nvPr/>
          </p:nvSpPr>
          <p:spPr>
            <a:xfrm>
              <a:off x="3486240" y="4546080"/>
              <a:ext cx="73440" cy="7344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grpSp>
      <p:sp>
        <p:nvSpPr>
          <p:cNvPr id="144" name="Google Shape;144;p18"/>
          <p:cNvSpPr/>
          <p:nvPr/>
        </p:nvSpPr>
        <p:spPr>
          <a:xfrm>
            <a:off x="5654880" y="1312560"/>
            <a:ext cx="2851920" cy="2851920"/>
          </a:xfrm>
          <a:prstGeom prst="ellipse">
            <a:avLst/>
          </a:prstGeom>
          <a:blipFill rotWithShape="1">
            <a:blip r:embed="rId3">
              <a:alphaModFix/>
            </a:blip>
            <a:stretch>
              <a:fillRect b="0" l="0" r="0" t="0"/>
            </a:stretch>
          </a:blipFill>
          <a:ln cap="flat" cmpd="sng" w="762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145" name="Google Shape;145;p18"/>
          <p:cNvGrpSpPr/>
          <p:nvPr/>
        </p:nvGrpSpPr>
        <p:grpSpPr>
          <a:xfrm>
            <a:off x="4643640" y="2814840"/>
            <a:ext cx="2187849" cy="1862409"/>
            <a:chOff x="4643640" y="2814840"/>
            <a:chExt cx="2187849" cy="1862409"/>
          </a:xfrm>
        </p:grpSpPr>
        <p:sp>
          <p:nvSpPr>
            <p:cNvPr id="146" name="Google Shape;146;p18"/>
            <p:cNvSpPr/>
            <p:nvPr/>
          </p:nvSpPr>
          <p:spPr>
            <a:xfrm rot="-2700000">
              <a:off x="5941080" y="4227480"/>
              <a:ext cx="995760" cy="114480"/>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147" name="Google Shape;147;p18"/>
            <p:cNvSpPr/>
            <p:nvPr/>
          </p:nvSpPr>
          <p:spPr>
            <a:xfrm>
              <a:off x="4643640" y="2814840"/>
              <a:ext cx="1596240" cy="159624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148" name="Google Shape;148;p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149" name="Google Shape;149;p18"/>
          <p:cNvSpPr txBox="1"/>
          <p:nvPr/>
        </p:nvSpPr>
        <p:spPr>
          <a:xfrm>
            <a:off x="746950" y="3567325"/>
            <a:ext cx="1471800" cy="8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2"/>
                </a:solidFill>
                <a:latin typeface="Roboto"/>
                <a:ea typeface="Roboto"/>
                <a:cs typeface="Roboto"/>
                <a:sym typeface="Roboto"/>
              </a:rPr>
              <a:t>Integrantes:</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US" sz="1300">
                <a:solidFill>
                  <a:schemeClr val="dk2"/>
                </a:solidFill>
                <a:latin typeface="Roboto"/>
                <a:ea typeface="Roboto"/>
                <a:cs typeface="Roboto"/>
                <a:sym typeface="Roboto"/>
              </a:rPr>
              <a:t>Boris Arriagada</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US" sz="1300">
                <a:solidFill>
                  <a:schemeClr val="dk2"/>
                </a:solidFill>
                <a:latin typeface="Roboto"/>
                <a:ea typeface="Roboto"/>
                <a:cs typeface="Roboto"/>
                <a:sym typeface="Roboto"/>
              </a:rPr>
              <a:t>Jaime Vicencio</a:t>
            </a:r>
            <a:endParaRPr sz="1300">
              <a:solidFill>
                <a:schemeClr val="dk2"/>
              </a:solidFill>
              <a:latin typeface="Roboto"/>
              <a:ea typeface="Roboto"/>
              <a:cs typeface="Roboto"/>
              <a:sym typeface="Roboto"/>
            </a:endParaRPr>
          </a:p>
        </p:txBody>
      </p:sp>
      <p:sp>
        <p:nvSpPr>
          <p:cNvPr id="150" name="Google Shape;150;p18"/>
          <p:cNvSpPr txBox="1"/>
          <p:nvPr/>
        </p:nvSpPr>
        <p:spPr>
          <a:xfrm>
            <a:off x="2669750" y="3567325"/>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chemeClr val="dk2"/>
                </a:solidFill>
                <a:latin typeface="Roboto"/>
                <a:ea typeface="Roboto"/>
                <a:cs typeface="Roboto"/>
                <a:sym typeface="Roboto"/>
              </a:rPr>
              <a:t>Profesor:</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US" sz="1300">
                <a:solidFill>
                  <a:schemeClr val="dk2"/>
                </a:solidFill>
                <a:latin typeface="Roboto"/>
                <a:ea typeface="Roboto"/>
                <a:cs typeface="Roboto"/>
                <a:sym typeface="Roboto"/>
              </a:rPr>
              <a:t>Mauricio Figueroa Colarte</a:t>
            </a:r>
            <a:endParaRPr sz="1300">
              <a:solidFill>
                <a:schemeClr val="dk2"/>
              </a:solidFill>
              <a:latin typeface="Roboto"/>
              <a:ea typeface="Roboto"/>
              <a:cs typeface="Roboto"/>
              <a:sym typeface="Roboto"/>
            </a:endParaRPr>
          </a:p>
        </p:txBody>
      </p:sp>
      <p:pic>
        <p:nvPicPr>
          <p:cNvPr id="151" name="Google Shape;151;p18"/>
          <p:cNvPicPr preferRelativeResize="0"/>
          <p:nvPr/>
        </p:nvPicPr>
        <p:blipFill>
          <a:blip r:embed="rId4">
            <a:alphaModFix/>
          </a:blip>
          <a:stretch>
            <a:fillRect/>
          </a:stretch>
        </p:blipFill>
        <p:spPr>
          <a:xfrm>
            <a:off x="658500" y="226400"/>
            <a:ext cx="3553425" cy="3226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257" name="Google Shape;257;p27"/>
          <p:cNvSpPr txBox="1"/>
          <p:nvPr>
            <p:ph type="title"/>
          </p:nvPr>
        </p:nvSpPr>
        <p:spPr>
          <a:xfrm>
            <a:off x="1521025" y="15975"/>
            <a:ext cx="5328900" cy="55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HISTORIAS DE USUARIO</a:t>
            </a:r>
            <a:endParaRPr b="1" sz="3200" u="none" strike="noStrike">
              <a:solidFill>
                <a:schemeClr val="dk1"/>
              </a:solidFill>
              <a:latin typeface="Roboto"/>
              <a:ea typeface="Roboto"/>
              <a:cs typeface="Roboto"/>
              <a:sym typeface="Roboto"/>
            </a:endParaRPr>
          </a:p>
        </p:txBody>
      </p:sp>
      <p:graphicFrame>
        <p:nvGraphicFramePr>
          <p:cNvPr id="258" name="Google Shape;258;p27"/>
          <p:cNvGraphicFramePr/>
          <p:nvPr/>
        </p:nvGraphicFramePr>
        <p:xfrm>
          <a:off x="723575" y="671650"/>
          <a:ext cx="3000000" cy="3000000"/>
        </p:xfrm>
        <a:graphic>
          <a:graphicData uri="http://schemas.openxmlformats.org/drawingml/2006/table">
            <a:tbl>
              <a:tblPr>
                <a:noFill/>
                <a:tableStyleId>{3473C634-B609-4BC1-8770-11EA35181E94}</a:tableStyleId>
              </a:tblPr>
              <a:tblGrid>
                <a:gridCol w="1898050"/>
                <a:gridCol w="1898050"/>
                <a:gridCol w="1898050"/>
                <a:gridCol w="1898050"/>
              </a:tblGrid>
              <a:tr h="381000">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Como</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Quiero</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Para</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Criterio de Aceptación Clave</a:t>
                      </a:r>
                      <a:endParaRPr b="1" sz="1050">
                        <a:solidFill>
                          <a:schemeClr val="dk1"/>
                        </a:solidFill>
                        <a:highlight>
                          <a:schemeClr val="lt1"/>
                        </a:highlight>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Administrador</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Crear y gestionar los gráficos que se mostrarán en la plataforma.</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Definir qué visualizaciones estarán disponibles para el análisis de los gerentes.</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Un nuevo gráfico creado y guardado en el panel de administración debe estar disponible para ser añadido al dashboard principal.</a:t>
                      </a:r>
                      <a:endParaRPr sz="1050">
                        <a:solidFill>
                          <a:schemeClr val="dk1"/>
                        </a:solidFill>
                        <a:highlight>
                          <a:schemeClr val="lt1"/>
                        </a:highlight>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Administrador</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Diseñar la disposición del dashboard principal.</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Controlar qué KPIs y gráficos son visibles para los usuarios finales, publicando el contenido más relevante.</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Los cambios guardados en la vista de diseño deben reflejarse inmediatamente en el dashboard que ven los gerentes.</a:t>
                      </a:r>
                      <a:endParaRPr sz="1050">
                        <a:solidFill>
                          <a:schemeClr val="dk1"/>
                        </a:solidFill>
                        <a:highlight>
                          <a:schemeClr val="lt1"/>
                        </a:highlight>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Gerente</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Visualizar los KPIs de rendimiento en un dashboard interactivo y filtrarlos por fecha, turno y máquina.</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Tomar decisiones rápidas y basadas en evidencia, identificando patrones y problemas de forma ágil.</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El dashboard debe cargar los datos correctos y actualizar todas las visualizaciones instantáneamente al aplicar un filtro.</a:t>
                      </a:r>
                      <a:endParaRPr sz="1050">
                        <a:solidFill>
                          <a:schemeClr val="dk1"/>
                        </a:solidFill>
                        <a:highlight>
                          <a:schemeClr val="lt1"/>
                        </a:highlight>
                        <a:latin typeface="Roboto"/>
                        <a:ea typeface="Roboto"/>
                        <a:cs typeface="Roboto"/>
                        <a:sym typeface="Roboto"/>
                      </a:endParaRPr>
                    </a:p>
                  </a:txBody>
                  <a:tcPr marT="57150" marB="57150" marR="114300" marL="11430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grpSp>
        <p:nvGrpSpPr>
          <p:cNvPr id="263" name="Google Shape;263;p28"/>
          <p:cNvGrpSpPr/>
          <p:nvPr/>
        </p:nvGrpSpPr>
        <p:grpSpPr>
          <a:xfrm>
            <a:off x="3978720" y="6840"/>
            <a:ext cx="5164200" cy="5143200"/>
            <a:chOff x="3978720" y="6840"/>
            <a:chExt cx="5164200" cy="5143200"/>
          </a:xfrm>
        </p:grpSpPr>
        <p:sp>
          <p:nvSpPr>
            <p:cNvPr id="264" name="Google Shape;264;p28"/>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265" name="Google Shape;265;p28"/>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266" name="Google Shape;266;p28"/>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267" name="Google Shape;267;p28"/>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268" name="Google Shape;268;p28"/>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269" name="Google Shape;269;p28"/>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270" name="Google Shape;270;p28"/>
          <p:cNvSpPr txBox="1"/>
          <p:nvPr>
            <p:ph type="title"/>
          </p:nvPr>
        </p:nvSpPr>
        <p:spPr>
          <a:xfrm>
            <a:off x="312775" y="2139725"/>
            <a:ext cx="4554600" cy="55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Requisitos Funcionales</a:t>
            </a:r>
            <a:endParaRPr b="1" sz="3200" u="none" strike="noStrike">
              <a:solidFill>
                <a:schemeClr val="dk1"/>
              </a:solidFill>
              <a:latin typeface="Roboto"/>
              <a:ea typeface="Roboto"/>
              <a:cs typeface="Roboto"/>
              <a:sym typeface="Roboto"/>
            </a:endParaRPr>
          </a:p>
        </p:txBody>
      </p:sp>
      <p:sp>
        <p:nvSpPr>
          <p:cNvPr id="271" name="Google Shape;271;p28"/>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272" name="Google Shape;272;p28"/>
          <p:cNvGrpSpPr/>
          <p:nvPr/>
        </p:nvGrpSpPr>
        <p:grpSpPr>
          <a:xfrm>
            <a:off x="5405271" y="1044240"/>
            <a:ext cx="3160020" cy="3290700"/>
            <a:chOff x="5405271" y="1044240"/>
            <a:chExt cx="3160020" cy="3290700"/>
          </a:xfrm>
        </p:grpSpPr>
        <p:sp>
          <p:nvSpPr>
            <p:cNvPr id="273" name="Google Shape;273;p28"/>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274" name="Google Shape;274;p28"/>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275" name="Google Shape;275;p2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pic>
        <p:nvPicPr>
          <p:cNvPr id="276" name="Google Shape;276;p28"/>
          <p:cNvPicPr preferRelativeResize="0"/>
          <p:nvPr/>
        </p:nvPicPr>
        <p:blipFill>
          <a:blip r:embed="rId4">
            <a:alphaModFix/>
          </a:blip>
          <a:stretch>
            <a:fillRect/>
          </a:stretch>
        </p:blipFill>
        <p:spPr>
          <a:xfrm>
            <a:off x="1378150" y="329050"/>
            <a:ext cx="1978201" cy="17645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282" name="Google Shape;282;p29"/>
          <p:cNvSpPr txBox="1"/>
          <p:nvPr>
            <p:ph type="title"/>
          </p:nvPr>
        </p:nvSpPr>
        <p:spPr>
          <a:xfrm>
            <a:off x="1816275" y="0"/>
            <a:ext cx="4713000" cy="55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Requisitos Funcionales</a:t>
            </a:r>
            <a:endParaRPr b="1" sz="3200" u="none" strike="noStrike">
              <a:solidFill>
                <a:schemeClr val="dk1"/>
              </a:solidFill>
              <a:latin typeface="Roboto"/>
              <a:ea typeface="Roboto"/>
              <a:cs typeface="Roboto"/>
              <a:sym typeface="Roboto"/>
            </a:endParaRPr>
          </a:p>
        </p:txBody>
      </p:sp>
      <p:sp>
        <p:nvSpPr>
          <p:cNvPr id="283" name="Google Shape;283;p29"/>
          <p:cNvSpPr/>
          <p:nvPr/>
        </p:nvSpPr>
        <p:spPr>
          <a:xfrm>
            <a:off x="4402175" y="894963"/>
            <a:ext cx="3018900" cy="669000"/>
          </a:xfrm>
          <a:prstGeom prst="chevron">
            <a:avLst>
              <a:gd fmla="val 50000"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solidFill>
                  <a:srgbClr val="FFFFFF"/>
                </a:solidFill>
                <a:latin typeface="Roboto"/>
                <a:ea typeface="Roboto"/>
                <a:cs typeface="Roboto"/>
                <a:sym typeface="Roboto"/>
              </a:rPr>
              <a:t> Administración de Contenido Analítico</a:t>
            </a:r>
            <a:endParaRPr sz="1300">
              <a:solidFill>
                <a:srgbClr val="FFFFFF"/>
              </a:solidFill>
              <a:latin typeface="Roboto"/>
              <a:ea typeface="Roboto"/>
              <a:cs typeface="Roboto"/>
              <a:sym typeface="Roboto"/>
            </a:endParaRPr>
          </a:p>
        </p:txBody>
      </p:sp>
      <p:grpSp>
        <p:nvGrpSpPr>
          <p:cNvPr id="284" name="Google Shape;284;p29"/>
          <p:cNvGrpSpPr/>
          <p:nvPr/>
        </p:nvGrpSpPr>
        <p:grpSpPr>
          <a:xfrm>
            <a:off x="0" y="895052"/>
            <a:ext cx="3546900" cy="3482836"/>
            <a:chOff x="0" y="1189989"/>
            <a:chExt cx="3546900" cy="3482836"/>
          </a:xfrm>
        </p:grpSpPr>
        <p:sp>
          <p:nvSpPr>
            <p:cNvPr id="285" name="Google Shape;285;p29"/>
            <p:cNvSpPr/>
            <p:nvPr/>
          </p:nvSpPr>
          <p:spPr>
            <a:xfrm>
              <a:off x="0" y="1189989"/>
              <a:ext cx="3546900" cy="669000"/>
            </a:xfrm>
            <a:prstGeom prst="homePlate">
              <a:avLst>
                <a:gd fmla="val 50000" name="adj"/>
              </a:avLst>
            </a:prstGeom>
            <a:solidFill>
              <a:srgbClr val="073763"/>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US" sz="1300">
                  <a:solidFill>
                    <a:srgbClr val="FFFFFF"/>
                  </a:solidFill>
                  <a:latin typeface="Roboto"/>
                  <a:ea typeface="Roboto"/>
                  <a:cs typeface="Roboto"/>
                  <a:sym typeface="Roboto"/>
                </a:rPr>
                <a:t>Gestión de Acceso y Seguridad</a:t>
              </a:r>
              <a:endParaRPr sz="1300">
                <a:solidFill>
                  <a:srgbClr val="FFFFFF"/>
                </a:solidFill>
                <a:latin typeface="Roboto"/>
                <a:ea typeface="Roboto"/>
                <a:cs typeface="Roboto"/>
                <a:sym typeface="Roboto"/>
              </a:endParaRPr>
            </a:p>
          </p:txBody>
        </p:sp>
        <p:sp>
          <p:nvSpPr>
            <p:cNvPr id="286" name="Google Shape;286;p29"/>
            <p:cNvSpPr txBox="1"/>
            <p:nvPr/>
          </p:nvSpPr>
          <p:spPr>
            <a:xfrm>
              <a:off x="412875" y="2057125"/>
              <a:ext cx="18837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50">
                  <a:solidFill>
                    <a:schemeClr val="dk1"/>
                  </a:solidFill>
                  <a:highlight>
                    <a:schemeClr val="lt1"/>
                  </a:highlight>
                  <a:latin typeface="Roboto"/>
                  <a:ea typeface="Roboto"/>
                  <a:cs typeface="Roboto"/>
                  <a:sym typeface="Roboto"/>
                </a:rPr>
                <a:t>Implementar un sistema de login seguro y una gestión de roles que garantice que cada usuario acceda únicamente a la información y funcionalidades permitidas.</a:t>
              </a:r>
              <a:endParaRPr sz="1050">
                <a:solidFill>
                  <a:schemeClr val="dk1"/>
                </a:solidFill>
                <a:highlight>
                  <a:schemeClr val="lt1"/>
                </a:highlight>
                <a:latin typeface="Roboto"/>
                <a:ea typeface="Roboto"/>
                <a:cs typeface="Roboto"/>
                <a:sym typeface="Roboto"/>
              </a:endParaRPr>
            </a:p>
          </p:txBody>
        </p:sp>
      </p:grpSp>
      <p:sp>
        <p:nvSpPr>
          <p:cNvPr id="287" name="Google Shape;287;p29"/>
          <p:cNvSpPr/>
          <p:nvPr/>
        </p:nvSpPr>
        <p:spPr>
          <a:xfrm>
            <a:off x="2296775" y="894963"/>
            <a:ext cx="2675400" cy="669000"/>
          </a:xfrm>
          <a:prstGeom prst="chevron">
            <a:avLst>
              <a:gd fmla="val 50000"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solidFill>
                  <a:srgbClr val="FFFFFF"/>
                </a:solidFill>
                <a:latin typeface="Roboto"/>
                <a:ea typeface="Roboto"/>
                <a:cs typeface="Roboto"/>
                <a:sym typeface="Roboto"/>
              </a:rPr>
              <a:t>Ingesta de Datos</a:t>
            </a:r>
            <a:endParaRPr sz="1300">
              <a:solidFill>
                <a:srgbClr val="FFFFFF"/>
              </a:solidFill>
              <a:latin typeface="Roboto"/>
              <a:ea typeface="Roboto"/>
              <a:cs typeface="Roboto"/>
              <a:sym typeface="Roboto"/>
            </a:endParaRPr>
          </a:p>
        </p:txBody>
      </p:sp>
      <p:sp>
        <p:nvSpPr>
          <p:cNvPr id="288" name="Google Shape;288;p29"/>
          <p:cNvSpPr/>
          <p:nvPr/>
        </p:nvSpPr>
        <p:spPr>
          <a:xfrm>
            <a:off x="6810661" y="895013"/>
            <a:ext cx="2294700" cy="669000"/>
          </a:xfrm>
          <a:prstGeom prst="chevron">
            <a:avLst>
              <a:gd fmla="val 50000"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solidFill>
                  <a:srgbClr val="FFFFFF"/>
                </a:solidFill>
                <a:latin typeface="Roboto"/>
                <a:ea typeface="Roboto"/>
                <a:cs typeface="Roboto"/>
                <a:sym typeface="Roboto"/>
              </a:rPr>
              <a:t>Visualización de Dashboards Interactivos</a:t>
            </a:r>
            <a:endParaRPr sz="1300">
              <a:solidFill>
                <a:srgbClr val="FFFFFF"/>
              </a:solidFill>
              <a:latin typeface="Roboto"/>
              <a:ea typeface="Roboto"/>
              <a:cs typeface="Roboto"/>
              <a:sym typeface="Roboto"/>
            </a:endParaRPr>
          </a:p>
        </p:txBody>
      </p:sp>
      <p:sp>
        <p:nvSpPr>
          <p:cNvPr id="289" name="Google Shape;289;p29"/>
          <p:cNvSpPr txBox="1"/>
          <p:nvPr/>
        </p:nvSpPr>
        <p:spPr>
          <a:xfrm>
            <a:off x="2612550" y="1790288"/>
            <a:ext cx="18837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50">
                <a:solidFill>
                  <a:schemeClr val="dk1"/>
                </a:solidFill>
                <a:highlight>
                  <a:schemeClr val="lt1"/>
                </a:highlight>
                <a:latin typeface="Roboto"/>
                <a:ea typeface="Roboto"/>
                <a:cs typeface="Roboto"/>
                <a:sym typeface="Roboto"/>
              </a:rPr>
              <a:t>Automatizar la carga y validación de reportes CSV de producción para centralizar los datos y crear una fuente centralizada de información, eliminando el proceso manual.</a:t>
            </a:r>
            <a:endParaRPr sz="1050">
              <a:solidFill>
                <a:schemeClr val="dk1"/>
              </a:solidFill>
              <a:highlight>
                <a:schemeClr val="lt1"/>
              </a:highlight>
              <a:latin typeface="Roboto"/>
              <a:ea typeface="Roboto"/>
              <a:cs typeface="Roboto"/>
              <a:sym typeface="Roboto"/>
            </a:endParaRPr>
          </a:p>
        </p:txBody>
      </p:sp>
      <p:sp>
        <p:nvSpPr>
          <p:cNvPr id="290" name="Google Shape;290;p29"/>
          <p:cNvSpPr txBox="1"/>
          <p:nvPr/>
        </p:nvSpPr>
        <p:spPr>
          <a:xfrm>
            <a:off x="4969700" y="1790288"/>
            <a:ext cx="18837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50">
                <a:solidFill>
                  <a:schemeClr val="dk1"/>
                </a:solidFill>
                <a:highlight>
                  <a:schemeClr val="lt1"/>
                </a:highlight>
                <a:latin typeface="Roboto"/>
                <a:ea typeface="Roboto"/>
                <a:cs typeface="Roboto"/>
                <a:sym typeface="Roboto"/>
              </a:rPr>
              <a:t>Proveer a los administradores las herramientas para definir y configurar los KPIs, gráficos y la disposición del dashboard principal que verán los usuarios finales.</a:t>
            </a:r>
            <a:endParaRPr sz="1050">
              <a:solidFill>
                <a:schemeClr val="dk1"/>
              </a:solidFill>
              <a:highlight>
                <a:schemeClr val="lt1"/>
              </a:highlight>
              <a:latin typeface="Roboto"/>
              <a:ea typeface="Roboto"/>
              <a:cs typeface="Roboto"/>
              <a:sym typeface="Roboto"/>
            </a:endParaRPr>
          </a:p>
        </p:txBody>
      </p:sp>
      <p:sp>
        <p:nvSpPr>
          <p:cNvPr id="291" name="Google Shape;291;p29"/>
          <p:cNvSpPr txBox="1"/>
          <p:nvPr/>
        </p:nvSpPr>
        <p:spPr>
          <a:xfrm>
            <a:off x="7143200" y="1790288"/>
            <a:ext cx="18837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50">
                <a:solidFill>
                  <a:schemeClr val="dk1"/>
                </a:solidFill>
                <a:highlight>
                  <a:schemeClr val="lt1"/>
                </a:highlight>
                <a:latin typeface="Roboto"/>
                <a:ea typeface="Roboto"/>
                <a:cs typeface="Roboto"/>
                <a:sym typeface="Roboto"/>
              </a:rPr>
              <a:t>Presentar a los gerentes dashboards dinámicos que reflejen el estado más reciente de la producción, eliminando la latencia de los reportes manuales y permitiendo el análisis interactivo para la toma de decisiones oportunas.</a:t>
            </a:r>
            <a:endParaRPr sz="1050">
              <a:solidFill>
                <a:schemeClr val="dk1"/>
              </a:solidFill>
              <a:highlight>
                <a:schemeClr val="lt1"/>
              </a:highlight>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grpSp>
        <p:nvGrpSpPr>
          <p:cNvPr id="296" name="Google Shape;296;p30"/>
          <p:cNvGrpSpPr/>
          <p:nvPr/>
        </p:nvGrpSpPr>
        <p:grpSpPr>
          <a:xfrm>
            <a:off x="3978720" y="6840"/>
            <a:ext cx="5164200" cy="5143200"/>
            <a:chOff x="3978720" y="6840"/>
            <a:chExt cx="5164200" cy="5143200"/>
          </a:xfrm>
        </p:grpSpPr>
        <p:sp>
          <p:nvSpPr>
            <p:cNvPr id="297" name="Google Shape;297;p30"/>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298" name="Google Shape;298;p30"/>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299" name="Google Shape;299;p30"/>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300" name="Google Shape;300;p30"/>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301" name="Google Shape;301;p30"/>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302" name="Google Shape;302;p30"/>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303" name="Google Shape;303;p30"/>
          <p:cNvSpPr txBox="1"/>
          <p:nvPr>
            <p:ph type="title"/>
          </p:nvPr>
        </p:nvSpPr>
        <p:spPr>
          <a:xfrm>
            <a:off x="318125" y="2121825"/>
            <a:ext cx="5164200" cy="55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Requisitos No Funcionales</a:t>
            </a:r>
            <a:endParaRPr b="1" sz="3200" u="none" strike="noStrike">
              <a:solidFill>
                <a:schemeClr val="dk1"/>
              </a:solidFill>
              <a:latin typeface="Roboto"/>
              <a:ea typeface="Roboto"/>
              <a:cs typeface="Roboto"/>
              <a:sym typeface="Roboto"/>
            </a:endParaRPr>
          </a:p>
        </p:txBody>
      </p:sp>
      <p:sp>
        <p:nvSpPr>
          <p:cNvPr id="304" name="Google Shape;304;p30"/>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305" name="Google Shape;305;p30"/>
          <p:cNvGrpSpPr/>
          <p:nvPr/>
        </p:nvGrpSpPr>
        <p:grpSpPr>
          <a:xfrm>
            <a:off x="5405271" y="1044240"/>
            <a:ext cx="3160020" cy="3290700"/>
            <a:chOff x="5405271" y="1044240"/>
            <a:chExt cx="3160020" cy="3290700"/>
          </a:xfrm>
        </p:grpSpPr>
        <p:sp>
          <p:nvSpPr>
            <p:cNvPr id="306" name="Google Shape;306;p30"/>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307" name="Google Shape;307;p30"/>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308" name="Google Shape;308;p3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pic>
        <p:nvPicPr>
          <p:cNvPr id="309" name="Google Shape;309;p30"/>
          <p:cNvPicPr preferRelativeResize="0"/>
          <p:nvPr/>
        </p:nvPicPr>
        <p:blipFill>
          <a:blip r:embed="rId4">
            <a:alphaModFix/>
          </a:blip>
          <a:stretch>
            <a:fillRect/>
          </a:stretch>
        </p:blipFill>
        <p:spPr>
          <a:xfrm>
            <a:off x="1458700" y="393675"/>
            <a:ext cx="1937392" cy="1728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1"/>
          <p:cNvSpPr txBox="1"/>
          <p:nvPr>
            <p:ph idx="12" type="sldNum"/>
          </p:nvPr>
        </p:nvSpPr>
        <p:spPr>
          <a:xfrm>
            <a:off x="8547510"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315" name="Google Shape;315;p31"/>
          <p:cNvSpPr txBox="1"/>
          <p:nvPr>
            <p:ph type="title"/>
          </p:nvPr>
        </p:nvSpPr>
        <p:spPr>
          <a:xfrm>
            <a:off x="1825225" y="0"/>
            <a:ext cx="5108700" cy="55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Requisitos No Funcionales</a:t>
            </a:r>
            <a:endParaRPr b="1" sz="3200" u="none" strike="noStrike">
              <a:solidFill>
                <a:schemeClr val="dk1"/>
              </a:solidFill>
              <a:latin typeface="Roboto"/>
              <a:ea typeface="Roboto"/>
              <a:cs typeface="Roboto"/>
              <a:sym typeface="Roboto"/>
            </a:endParaRPr>
          </a:p>
        </p:txBody>
      </p:sp>
      <p:sp>
        <p:nvSpPr>
          <p:cNvPr id="316" name="Google Shape;316;p31"/>
          <p:cNvSpPr/>
          <p:nvPr/>
        </p:nvSpPr>
        <p:spPr>
          <a:xfrm>
            <a:off x="5638425" y="915200"/>
            <a:ext cx="3565800" cy="669000"/>
          </a:xfrm>
          <a:prstGeom prst="chevron">
            <a:avLst>
              <a:gd fmla="val 50000"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Roboto"/>
                <a:ea typeface="Roboto"/>
                <a:cs typeface="Roboto"/>
                <a:sym typeface="Roboto"/>
              </a:rPr>
              <a:t>Usabilidad</a:t>
            </a:r>
            <a:endParaRPr b="1" sz="1300">
              <a:solidFill>
                <a:srgbClr val="FFFFFF"/>
              </a:solidFill>
              <a:latin typeface="Roboto"/>
              <a:ea typeface="Roboto"/>
              <a:cs typeface="Roboto"/>
              <a:sym typeface="Roboto"/>
            </a:endParaRPr>
          </a:p>
        </p:txBody>
      </p:sp>
      <p:grpSp>
        <p:nvGrpSpPr>
          <p:cNvPr id="317" name="Google Shape;317;p31"/>
          <p:cNvGrpSpPr/>
          <p:nvPr/>
        </p:nvGrpSpPr>
        <p:grpSpPr>
          <a:xfrm>
            <a:off x="0" y="915300"/>
            <a:ext cx="3565954" cy="3482825"/>
            <a:chOff x="0" y="1189994"/>
            <a:chExt cx="4841100" cy="3482825"/>
          </a:xfrm>
        </p:grpSpPr>
        <p:sp>
          <p:nvSpPr>
            <p:cNvPr id="318" name="Google Shape;318;p31"/>
            <p:cNvSpPr/>
            <p:nvPr/>
          </p:nvSpPr>
          <p:spPr>
            <a:xfrm>
              <a:off x="0" y="1189994"/>
              <a:ext cx="4841100" cy="669000"/>
            </a:xfrm>
            <a:prstGeom prst="homePlate">
              <a:avLst>
                <a:gd fmla="val 50000" name="adj"/>
              </a:avLst>
            </a:prstGeom>
            <a:solidFill>
              <a:srgbClr val="073763"/>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US" sz="1300">
                  <a:solidFill>
                    <a:srgbClr val="FFFFFF"/>
                  </a:solidFill>
                  <a:latin typeface="Roboto"/>
                  <a:ea typeface="Roboto"/>
                  <a:cs typeface="Roboto"/>
                  <a:sym typeface="Roboto"/>
                </a:rPr>
                <a:t>Rendimiento</a:t>
              </a:r>
              <a:endParaRPr b="1" sz="1300">
                <a:solidFill>
                  <a:srgbClr val="FFFFFF"/>
                </a:solidFill>
                <a:latin typeface="Roboto"/>
                <a:ea typeface="Roboto"/>
                <a:cs typeface="Roboto"/>
                <a:sym typeface="Roboto"/>
              </a:endParaRPr>
            </a:p>
          </p:txBody>
        </p:sp>
        <p:sp>
          <p:nvSpPr>
            <p:cNvPr id="319" name="Google Shape;319;p31"/>
            <p:cNvSpPr txBox="1"/>
            <p:nvPr/>
          </p:nvSpPr>
          <p:spPr>
            <a:xfrm>
              <a:off x="412878" y="2057119"/>
              <a:ext cx="334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50">
                  <a:solidFill>
                    <a:schemeClr val="dk1"/>
                  </a:solidFill>
                  <a:highlight>
                    <a:schemeClr val="lt1"/>
                  </a:highlight>
                  <a:latin typeface="Roboto"/>
                  <a:ea typeface="Roboto"/>
                  <a:cs typeface="Roboto"/>
                  <a:sym typeface="Roboto"/>
                </a:rPr>
                <a:t>Garantizar una experiencia fluida: Carga de dashboard en </a:t>
              </a:r>
              <a:r>
                <a:rPr b="1" lang="en-US" sz="1050">
                  <a:solidFill>
                    <a:schemeClr val="dk1"/>
                  </a:solidFill>
                  <a:highlight>
                    <a:schemeClr val="lt1"/>
                  </a:highlight>
                  <a:latin typeface="Roboto"/>
                  <a:ea typeface="Roboto"/>
                  <a:cs typeface="Roboto"/>
                  <a:sym typeface="Roboto"/>
                </a:rPr>
                <a:t>&lt; 3 segundos</a:t>
              </a:r>
              <a:r>
                <a:rPr lang="en-US" sz="1050">
                  <a:solidFill>
                    <a:schemeClr val="dk1"/>
                  </a:solidFill>
                  <a:highlight>
                    <a:schemeClr val="lt1"/>
                  </a:highlight>
                  <a:latin typeface="Roboto"/>
                  <a:ea typeface="Roboto"/>
                  <a:cs typeface="Roboto"/>
                  <a:sym typeface="Roboto"/>
                </a:rPr>
                <a:t> y aplicación de filtros en </a:t>
              </a:r>
              <a:r>
                <a:rPr b="1" lang="en-US" sz="1050">
                  <a:solidFill>
                    <a:schemeClr val="dk1"/>
                  </a:solidFill>
                  <a:highlight>
                    <a:schemeClr val="lt1"/>
                  </a:highlight>
                  <a:latin typeface="Roboto"/>
                  <a:ea typeface="Roboto"/>
                  <a:cs typeface="Roboto"/>
                  <a:sym typeface="Roboto"/>
                </a:rPr>
                <a:t>&lt; 2 segundos</a:t>
              </a:r>
              <a:r>
                <a:rPr lang="en-US" sz="1050">
                  <a:solidFill>
                    <a:schemeClr val="dk1"/>
                  </a:solidFill>
                  <a:highlight>
                    <a:schemeClr val="lt1"/>
                  </a:highlight>
                  <a:latin typeface="Roboto"/>
                  <a:ea typeface="Roboto"/>
                  <a:cs typeface="Roboto"/>
                  <a:sym typeface="Roboto"/>
                </a:rPr>
                <a:t> bajo carga simulada.</a:t>
              </a:r>
              <a:endParaRPr b="1" sz="1050">
                <a:solidFill>
                  <a:schemeClr val="dk1"/>
                </a:solidFill>
                <a:highlight>
                  <a:schemeClr val="lt1"/>
                </a:highlight>
                <a:latin typeface="Roboto"/>
                <a:ea typeface="Roboto"/>
                <a:cs typeface="Roboto"/>
                <a:sym typeface="Roboto"/>
              </a:endParaRPr>
            </a:p>
          </p:txBody>
        </p:sp>
      </p:grpSp>
      <p:sp>
        <p:nvSpPr>
          <p:cNvPr id="320" name="Google Shape;320;p31"/>
          <p:cNvSpPr/>
          <p:nvPr/>
        </p:nvSpPr>
        <p:spPr>
          <a:xfrm>
            <a:off x="2768050" y="915200"/>
            <a:ext cx="3440400" cy="669000"/>
          </a:xfrm>
          <a:prstGeom prst="chevron">
            <a:avLst>
              <a:gd fmla="val 50000"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Roboto"/>
                <a:ea typeface="Roboto"/>
                <a:cs typeface="Roboto"/>
                <a:sym typeface="Roboto"/>
              </a:rPr>
              <a:t>Seguridad</a:t>
            </a:r>
            <a:endParaRPr b="1" sz="1300">
              <a:solidFill>
                <a:srgbClr val="FFFFFF"/>
              </a:solidFill>
              <a:latin typeface="Roboto"/>
              <a:ea typeface="Roboto"/>
              <a:cs typeface="Roboto"/>
              <a:sym typeface="Roboto"/>
            </a:endParaRPr>
          </a:p>
        </p:txBody>
      </p:sp>
      <p:sp>
        <p:nvSpPr>
          <p:cNvPr id="321" name="Google Shape;321;p31"/>
          <p:cNvSpPr txBox="1"/>
          <p:nvPr/>
        </p:nvSpPr>
        <p:spPr>
          <a:xfrm>
            <a:off x="3256301" y="1782425"/>
            <a:ext cx="24639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50">
                <a:solidFill>
                  <a:schemeClr val="dk1"/>
                </a:solidFill>
                <a:highlight>
                  <a:schemeClr val="lt1"/>
                </a:highlight>
                <a:latin typeface="Roboto"/>
                <a:ea typeface="Roboto"/>
                <a:cs typeface="Roboto"/>
                <a:sym typeface="Roboto"/>
              </a:rPr>
              <a:t>Proteger el sistema: </a:t>
            </a:r>
            <a:r>
              <a:rPr b="1" lang="en-US" sz="1050">
                <a:solidFill>
                  <a:schemeClr val="dk1"/>
                </a:solidFill>
                <a:highlight>
                  <a:schemeClr val="lt1"/>
                </a:highlight>
                <a:latin typeface="Roboto"/>
                <a:ea typeface="Roboto"/>
                <a:cs typeface="Roboto"/>
                <a:sym typeface="Roboto"/>
              </a:rPr>
              <a:t>Cero vulnerabilidades críticas en dependencias</a:t>
            </a:r>
            <a:r>
              <a:rPr lang="en-US" sz="1050">
                <a:solidFill>
                  <a:schemeClr val="dk1"/>
                </a:solidFill>
                <a:highlight>
                  <a:schemeClr val="lt1"/>
                </a:highlight>
                <a:latin typeface="Roboto"/>
                <a:ea typeface="Roboto"/>
                <a:cs typeface="Roboto"/>
                <a:sym typeface="Roboto"/>
              </a:rPr>
              <a:t> y endpoints de administración inaccesibles para usuarios y roles no autorizados.</a:t>
            </a:r>
            <a:endParaRPr sz="105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050">
              <a:solidFill>
                <a:schemeClr val="dk1"/>
              </a:solidFill>
              <a:highlight>
                <a:schemeClr val="lt1"/>
              </a:highlight>
              <a:latin typeface="Roboto"/>
              <a:ea typeface="Roboto"/>
              <a:cs typeface="Roboto"/>
              <a:sym typeface="Roboto"/>
            </a:endParaRPr>
          </a:p>
        </p:txBody>
      </p:sp>
      <p:sp>
        <p:nvSpPr>
          <p:cNvPr id="322" name="Google Shape;322;p31"/>
          <p:cNvSpPr txBox="1"/>
          <p:nvPr/>
        </p:nvSpPr>
        <p:spPr>
          <a:xfrm>
            <a:off x="6189376" y="1782425"/>
            <a:ext cx="24639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50">
                <a:solidFill>
                  <a:schemeClr val="dk1"/>
                </a:solidFill>
                <a:highlight>
                  <a:schemeClr val="lt1"/>
                </a:highlight>
                <a:latin typeface="Roboto"/>
                <a:ea typeface="Roboto"/>
                <a:cs typeface="Roboto"/>
                <a:sym typeface="Roboto"/>
              </a:rPr>
              <a:t>Asegurar una interfaz intuitiva: Tasa de éxito de </a:t>
            </a:r>
            <a:r>
              <a:rPr b="1" lang="en-US" sz="1050">
                <a:solidFill>
                  <a:schemeClr val="dk1"/>
                </a:solidFill>
                <a:highlight>
                  <a:schemeClr val="lt1"/>
                </a:highlight>
                <a:latin typeface="Roboto"/>
                <a:ea typeface="Roboto"/>
                <a:cs typeface="Roboto"/>
                <a:sym typeface="Roboto"/>
              </a:rPr>
              <a:t>&gt;80% en tareas clave</a:t>
            </a:r>
            <a:r>
              <a:rPr lang="en-US" sz="1050">
                <a:solidFill>
                  <a:schemeClr val="dk1"/>
                </a:solidFill>
                <a:highlight>
                  <a:schemeClr val="lt1"/>
                </a:highlight>
                <a:latin typeface="Roboto"/>
                <a:ea typeface="Roboto"/>
                <a:cs typeface="Roboto"/>
                <a:sym typeface="Roboto"/>
              </a:rPr>
              <a:t> durante las pruebas de usuario (UAT) sin necesidad de asistencia.</a:t>
            </a:r>
            <a:endParaRPr sz="1050">
              <a:solidFill>
                <a:schemeClr val="dk1"/>
              </a:solidFill>
              <a:highlight>
                <a:schemeClr val="lt1"/>
              </a:highlight>
              <a:latin typeface="Roboto"/>
              <a:ea typeface="Roboto"/>
              <a:cs typeface="Roboto"/>
              <a:sym typeface="Roboto"/>
            </a:endParaRPr>
          </a:p>
        </p:txBody>
      </p:sp>
      <p:sp>
        <p:nvSpPr>
          <p:cNvPr id="323" name="Google Shape;323;p31"/>
          <p:cNvSpPr/>
          <p:nvPr/>
        </p:nvSpPr>
        <p:spPr>
          <a:xfrm>
            <a:off x="5638425" y="2892475"/>
            <a:ext cx="3565800" cy="669000"/>
          </a:xfrm>
          <a:prstGeom prst="chevron">
            <a:avLst>
              <a:gd fmla="val 50000"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Roboto"/>
                <a:ea typeface="Roboto"/>
                <a:cs typeface="Roboto"/>
                <a:sym typeface="Roboto"/>
              </a:rPr>
              <a:t>Escalabilidad</a:t>
            </a:r>
            <a:endParaRPr b="1" sz="1300">
              <a:solidFill>
                <a:srgbClr val="FFFFFF"/>
              </a:solidFill>
              <a:latin typeface="Roboto"/>
              <a:ea typeface="Roboto"/>
              <a:cs typeface="Roboto"/>
              <a:sym typeface="Roboto"/>
            </a:endParaRPr>
          </a:p>
        </p:txBody>
      </p:sp>
      <p:grpSp>
        <p:nvGrpSpPr>
          <p:cNvPr id="324" name="Google Shape;324;p31"/>
          <p:cNvGrpSpPr/>
          <p:nvPr/>
        </p:nvGrpSpPr>
        <p:grpSpPr>
          <a:xfrm>
            <a:off x="0" y="2892575"/>
            <a:ext cx="3565954" cy="3482825"/>
            <a:chOff x="0" y="1189994"/>
            <a:chExt cx="4841100" cy="3482825"/>
          </a:xfrm>
        </p:grpSpPr>
        <p:sp>
          <p:nvSpPr>
            <p:cNvPr id="325" name="Google Shape;325;p31"/>
            <p:cNvSpPr/>
            <p:nvPr/>
          </p:nvSpPr>
          <p:spPr>
            <a:xfrm>
              <a:off x="0" y="1189994"/>
              <a:ext cx="4841100" cy="669000"/>
            </a:xfrm>
            <a:prstGeom prst="homePlate">
              <a:avLst>
                <a:gd fmla="val 50000" name="adj"/>
              </a:avLst>
            </a:prstGeom>
            <a:solidFill>
              <a:srgbClr val="073763"/>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US" sz="1300">
                  <a:solidFill>
                    <a:srgbClr val="FFFFFF"/>
                  </a:solidFill>
                  <a:latin typeface="Roboto"/>
                  <a:ea typeface="Roboto"/>
                  <a:cs typeface="Roboto"/>
                  <a:sym typeface="Roboto"/>
                </a:rPr>
                <a:t>Fiabilidad</a:t>
              </a:r>
              <a:endParaRPr b="1" sz="1300">
                <a:solidFill>
                  <a:srgbClr val="FFFFFF"/>
                </a:solidFill>
                <a:latin typeface="Roboto"/>
                <a:ea typeface="Roboto"/>
                <a:cs typeface="Roboto"/>
                <a:sym typeface="Roboto"/>
              </a:endParaRPr>
            </a:p>
          </p:txBody>
        </p:sp>
        <p:sp>
          <p:nvSpPr>
            <p:cNvPr id="326" name="Google Shape;326;p31"/>
            <p:cNvSpPr txBox="1"/>
            <p:nvPr/>
          </p:nvSpPr>
          <p:spPr>
            <a:xfrm>
              <a:off x="412878" y="2057119"/>
              <a:ext cx="334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50">
                  <a:solidFill>
                    <a:schemeClr val="dk1"/>
                  </a:solidFill>
                  <a:highlight>
                    <a:schemeClr val="lt1"/>
                  </a:highlight>
                  <a:latin typeface="Roboto"/>
                  <a:ea typeface="Roboto"/>
                  <a:cs typeface="Roboto"/>
                  <a:sym typeface="Roboto"/>
                </a:rPr>
                <a:t>Construir un sistema robusto: </a:t>
              </a:r>
              <a:r>
                <a:rPr b="1" lang="en-US" sz="1050">
                  <a:solidFill>
                    <a:schemeClr val="dk1"/>
                  </a:solidFill>
                  <a:highlight>
                    <a:schemeClr val="lt1"/>
                  </a:highlight>
                  <a:latin typeface="Roboto"/>
                  <a:ea typeface="Roboto"/>
                  <a:cs typeface="Roboto"/>
                  <a:sym typeface="Roboto"/>
                </a:rPr>
                <a:t>Rechazo del 100% de archivos CSV malformados</a:t>
              </a:r>
              <a:r>
                <a:rPr lang="en-US" sz="1050">
                  <a:solidFill>
                    <a:schemeClr val="dk1"/>
                  </a:solidFill>
                  <a:highlight>
                    <a:schemeClr val="lt1"/>
                  </a:highlight>
                  <a:latin typeface="Roboto"/>
                  <a:ea typeface="Roboto"/>
                  <a:cs typeface="Roboto"/>
                  <a:sym typeface="Roboto"/>
                </a:rPr>
                <a:t> durante la carga, con notificaciones de error claras y sin corrupción de datos.</a:t>
              </a:r>
              <a:endParaRPr b="1" sz="1050">
                <a:solidFill>
                  <a:schemeClr val="dk1"/>
                </a:solidFill>
                <a:highlight>
                  <a:schemeClr val="lt1"/>
                </a:highlight>
                <a:latin typeface="Roboto"/>
                <a:ea typeface="Roboto"/>
                <a:cs typeface="Roboto"/>
                <a:sym typeface="Roboto"/>
              </a:endParaRPr>
            </a:p>
          </p:txBody>
        </p:sp>
      </p:grpSp>
      <p:sp>
        <p:nvSpPr>
          <p:cNvPr id="327" name="Google Shape;327;p31"/>
          <p:cNvSpPr/>
          <p:nvPr/>
        </p:nvSpPr>
        <p:spPr>
          <a:xfrm>
            <a:off x="2768050" y="2892475"/>
            <a:ext cx="3440400" cy="669000"/>
          </a:xfrm>
          <a:prstGeom prst="chevron">
            <a:avLst>
              <a:gd fmla="val 50000"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Roboto"/>
                <a:ea typeface="Roboto"/>
                <a:cs typeface="Roboto"/>
                <a:sym typeface="Roboto"/>
              </a:rPr>
              <a:t>Compatibilidad</a:t>
            </a:r>
            <a:endParaRPr b="1" sz="1300">
              <a:solidFill>
                <a:srgbClr val="FFFFFF"/>
              </a:solidFill>
              <a:latin typeface="Roboto"/>
              <a:ea typeface="Roboto"/>
              <a:cs typeface="Roboto"/>
              <a:sym typeface="Roboto"/>
            </a:endParaRPr>
          </a:p>
        </p:txBody>
      </p:sp>
      <p:sp>
        <p:nvSpPr>
          <p:cNvPr id="328" name="Google Shape;328;p31"/>
          <p:cNvSpPr txBox="1"/>
          <p:nvPr/>
        </p:nvSpPr>
        <p:spPr>
          <a:xfrm>
            <a:off x="3256301" y="3759700"/>
            <a:ext cx="24639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50">
                <a:solidFill>
                  <a:schemeClr val="dk1"/>
                </a:solidFill>
                <a:highlight>
                  <a:schemeClr val="lt1"/>
                </a:highlight>
                <a:latin typeface="Roboto"/>
                <a:ea typeface="Roboto"/>
                <a:cs typeface="Roboto"/>
                <a:sym typeface="Roboto"/>
              </a:rPr>
              <a:t>Garantizar el acceso: 100% de funcionalidad en las últimas 2 versiones mayores de Chrome, Firefox y Edge para escritorio antes de la entrega.</a:t>
            </a:r>
            <a:endParaRPr sz="1050">
              <a:solidFill>
                <a:schemeClr val="dk1"/>
              </a:solidFill>
              <a:highlight>
                <a:schemeClr val="lt1"/>
              </a:highlight>
              <a:latin typeface="Roboto"/>
              <a:ea typeface="Roboto"/>
              <a:cs typeface="Roboto"/>
              <a:sym typeface="Roboto"/>
            </a:endParaRPr>
          </a:p>
        </p:txBody>
      </p:sp>
      <p:sp>
        <p:nvSpPr>
          <p:cNvPr id="329" name="Google Shape;329;p31"/>
          <p:cNvSpPr txBox="1"/>
          <p:nvPr/>
        </p:nvSpPr>
        <p:spPr>
          <a:xfrm>
            <a:off x="6189376" y="3759700"/>
            <a:ext cx="24639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50">
                <a:solidFill>
                  <a:schemeClr val="dk1"/>
                </a:solidFill>
                <a:highlight>
                  <a:schemeClr val="lt1"/>
                </a:highlight>
                <a:latin typeface="Roboto"/>
                <a:ea typeface="Roboto"/>
                <a:cs typeface="Roboto"/>
                <a:sym typeface="Roboto"/>
              </a:rPr>
              <a:t>Diseñar para el crecimiento: La arquitectura debe </a:t>
            </a:r>
            <a:r>
              <a:rPr b="1" lang="en-US" sz="1050">
                <a:solidFill>
                  <a:schemeClr val="dk1"/>
                </a:solidFill>
                <a:highlight>
                  <a:schemeClr val="lt1"/>
                </a:highlight>
                <a:latin typeface="Roboto"/>
                <a:ea typeface="Roboto"/>
                <a:cs typeface="Roboto"/>
                <a:sym typeface="Roboto"/>
              </a:rPr>
              <a:t>soportar 50 usuarios concurrentes</a:t>
            </a:r>
            <a:r>
              <a:rPr lang="en-US" sz="1050">
                <a:solidFill>
                  <a:schemeClr val="dk1"/>
                </a:solidFill>
                <a:highlight>
                  <a:schemeClr val="lt1"/>
                </a:highlight>
                <a:latin typeface="Roboto"/>
                <a:ea typeface="Roboto"/>
                <a:cs typeface="Roboto"/>
                <a:sym typeface="Roboto"/>
              </a:rPr>
              <a:t> y estar preparada para </a:t>
            </a:r>
            <a:r>
              <a:rPr b="1" lang="en-US" sz="1050">
                <a:solidFill>
                  <a:schemeClr val="dk1"/>
                </a:solidFill>
                <a:highlight>
                  <a:schemeClr val="lt1"/>
                </a:highlight>
                <a:latin typeface="Roboto"/>
                <a:ea typeface="Roboto"/>
                <a:cs typeface="Roboto"/>
                <a:sym typeface="Roboto"/>
              </a:rPr>
              <a:t>incorporar datos de múltiples plantas</a:t>
            </a:r>
            <a:r>
              <a:rPr lang="en-US" sz="1050">
                <a:solidFill>
                  <a:schemeClr val="dk1"/>
                </a:solidFill>
                <a:highlight>
                  <a:schemeClr val="lt1"/>
                </a:highlight>
                <a:latin typeface="Roboto"/>
                <a:ea typeface="Roboto"/>
                <a:cs typeface="Roboto"/>
                <a:sym typeface="Roboto"/>
              </a:rPr>
              <a:t> y sucursales sin requerir un rediseño fundamental.</a:t>
            </a:r>
            <a:endParaRPr sz="1050">
              <a:solidFill>
                <a:schemeClr val="dk1"/>
              </a:solidFill>
              <a:highlight>
                <a:schemeClr val="lt1"/>
              </a:highlight>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grpSp>
        <p:nvGrpSpPr>
          <p:cNvPr id="334" name="Google Shape;334;p32"/>
          <p:cNvGrpSpPr/>
          <p:nvPr/>
        </p:nvGrpSpPr>
        <p:grpSpPr>
          <a:xfrm>
            <a:off x="3978720" y="6840"/>
            <a:ext cx="5164200" cy="5143200"/>
            <a:chOff x="3978720" y="6840"/>
            <a:chExt cx="5164200" cy="5143200"/>
          </a:xfrm>
        </p:grpSpPr>
        <p:sp>
          <p:nvSpPr>
            <p:cNvPr id="335" name="Google Shape;335;p32"/>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336" name="Google Shape;336;p32"/>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337" name="Google Shape;337;p32"/>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338" name="Google Shape;338;p32"/>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339" name="Google Shape;339;p32"/>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340" name="Google Shape;340;p32"/>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341" name="Google Shape;341;p32"/>
          <p:cNvSpPr txBox="1"/>
          <p:nvPr>
            <p:ph type="title"/>
          </p:nvPr>
        </p:nvSpPr>
        <p:spPr>
          <a:xfrm>
            <a:off x="733325" y="2121825"/>
            <a:ext cx="4749000" cy="5511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00000"/>
              <a:buFont typeface="Archivo Black"/>
              <a:buNone/>
            </a:pPr>
            <a:r>
              <a:rPr b="1" lang="en-US" sz="3200">
                <a:solidFill>
                  <a:schemeClr val="dk1"/>
                </a:solidFill>
                <a:latin typeface="Roboto"/>
                <a:ea typeface="Roboto"/>
                <a:cs typeface="Roboto"/>
                <a:sym typeface="Roboto"/>
              </a:rPr>
              <a:t>Solución</a:t>
            </a:r>
            <a:endParaRPr b="1" sz="3200" u="none" strike="noStrike">
              <a:solidFill>
                <a:schemeClr val="dk1"/>
              </a:solidFill>
              <a:latin typeface="Roboto"/>
              <a:ea typeface="Roboto"/>
              <a:cs typeface="Roboto"/>
              <a:sym typeface="Roboto"/>
            </a:endParaRPr>
          </a:p>
        </p:txBody>
      </p:sp>
      <p:sp>
        <p:nvSpPr>
          <p:cNvPr id="342" name="Google Shape;342;p32"/>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343" name="Google Shape;343;p32"/>
          <p:cNvGrpSpPr/>
          <p:nvPr/>
        </p:nvGrpSpPr>
        <p:grpSpPr>
          <a:xfrm>
            <a:off x="5405271" y="1044240"/>
            <a:ext cx="3160020" cy="3290700"/>
            <a:chOff x="5405271" y="1044240"/>
            <a:chExt cx="3160020" cy="3290700"/>
          </a:xfrm>
        </p:grpSpPr>
        <p:sp>
          <p:nvSpPr>
            <p:cNvPr id="344" name="Google Shape;344;p32"/>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345" name="Google Shape;345;p32"/>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346" name="Google Shape;346;p3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pic>
        <p:nvPicPr>
          <p:cNvPr id="347" name="Google Shape;347;p32"/>
          <p:cNvPicPr preferRelativeResize="0"/>
          <p:nvPr/>
        </p:nvPicPr>
        <p:blipFill>
          <a:blip r:embed="rId4">
            <a:alphaModFix/>
          </a:blip>
          <a:stretch>
            <a:fillRect/>
          </a:stretch>
        </p:blipFill>
        <p:spPr>
          <a:xfrm>
            <a:off x="2523400" y="1314488"/>
            <a:ext cx="2788534" cy="2165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3"/>
          <p:cNvSpPr/>
          <p:nvPr/>
        </p:nvSpPr>
        <p:spPr>
          <a:xfrm>
            <a:off x="831973" y="2762262"/>
            <a:ext cx="730500" cy="730500"/>
          </a:xfrm>
          <a:prstGeom prst="rtTriangle">
            <a:avLst/>
          </a:prstGeom>
          <a:solidFill>
            <a:srgbClr val="0E63F0"/>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53" name="Google Shape;353;p3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354" name="Google Shape;354;p33"/>
          <p:cNvSpPr txBox="1"/>
          <p:nvPr>
            <p:ph type="title"/>
          </p:nvPr>
        </p:nvSpPr>
        <p:spPr>
          <a:xfrm>
            <a:off x="56850" y="94950"/>
            <a:ext cx="7636200" cy="1281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SOLUCIÓN: </a:t>
            </a:r>
            <a:endParaRPr b="1" sz="3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Inteligencia Operacional Cambiaso (IOC)</a:t>
            </a:r>
            <a:endParaRPr b="1" sz="3200" u="none" strike="noStrike">
              <a:solidFill>
                <a:schemeClr val="dk1"/>
              </a:solidFill>
              <a:latin typeface="Roboto"/>
              <a:ea typeface="Roboto"/>
              <a:cs typeface="Roboto"/>
              <a:sym typeface="Roboto"/>
            </a:endParaRPr>
          </a:p>
        </p:txBody>
      </p:sp>
      <p:sp>
        <p:nvSpPr>
          <p:cNvPr id="355" name="Google Shape;355;p33"/>
          <p:cNvSpPr/>
          <p:nvPr/>
        </p:nvSpPr>
        <p:spPr>
          <a:xfrm>
            <a:off x="2647375" y="1683075"/>
            <a:ext cx="5270100" cy="3252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ctr">
              <a:lnSpc>
                <a:spcPct val="115000"/>
              </a:lnSpc>
              <a:spcBef>
                <a:spcPts val="0"/>
              </a:spcBef>
              <a:spcAft>
                <a:spcPts val="0"/>
              </a:spcAft>
              <a:buNone/>
            </a:pPr>
            <a:r>
              <a:rPr lang="en-US" sz="1600">
                <a:solidFill>
                  <a:srgbClr val="FFFFFF"/>
                </a:solidFill>
                <a:latin typeface="Roboto"/>
                <a:ea typeface="Roboto"/>
                <a:cs typeface="Roboto"/>
                <a:sym typeface="Roboto"/>
              </a:rPr>
              <a:t>Descripción de la Capacidad</a:t>
            </a:r>
            <a:endParaRPr sz="1600">
              <a:solidFill>
                <a:srgbClr val="FFFFFF"/>
              </a:solidFill>
              <a:latin typeface="Roboto"/>
              <a:ea typeface="Roboto"/>
              <a:cs typeface="Roboto"/>
              <a:sym typeface="Roboto"/>
            </a:endParaRPr>
          </a:p>
        </p:txBody>
      </p:sp>
      <p:sp>
        <p:nvSpPr>
          <p:cNvPr id="356" name="Google Shape;356;p33"/>
          <p:cNvSpPr/>
          <p:nvPr/>
        </p:nvSpPr>
        <p:spPr>
          <a:xfrm>
            <a:off x="55826" y="1683076"/>
            <a:ext cx="2578800" cy="3252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ctr">
              <a:spcBef>
                <a:spcPts val="0"/>
              </a:spcBef>
              <a:spcAft>
                <a:spcPts val="0"/>
              </a:spcAft>
              <a:buNone/>
            </a:pPr>
            <a:r>
              <a:rPr lang="en-US" sz="1616">
                <a:solidFill>
                  <a:schemeClr val="lt1"/>
                </a:solidFill>
                <a:latin typeface="Roboto"/>
                <a:ea typeface="Roboto"/>
                <a:cs typeface="Roboto"/>
                <a:sym typeface="Roboto"/>
              </a:rPr>
              <a:t>Pilar </a:t>
            </a:r>
            <a:endParaRPr sz="1616">
              <a:solidFill>
                <a:schemeClr val="lt1"/>
              </a:solidFill>
              <a:latin typeface="Roboto"/>
              <a:ea typeface="Roboto"/>
              <a:cs typeface="Roboto"/>
              <a:sym typeface="Roboto"/>
            </a:endParaRPr>
          </a:p>
        </p:txBody>
      </p:sp>
      <p:grpSp>
        <p:nvGrpSpPr>
          <p:cNvPr id="357" name="Google Shape;357;p33"/>
          <p:cNvGrpSpPr/>
          <p:nvPr/>
        </p:nvGrpSpPr>
        <p:grpSpPr>
          <a:xfrm>
            <a:off x="56831" y="2762255"/>
            <a:ext cx="7860586" cy="730497"/>
            <a:chOff x="943723" y="3783775"/>
            <a:chExt cx="7257489" cy="674450"/>
          </a:xfrm>
        </p:grpSpPr>
        <p:sp>
          <p:nvSpPr>
            <p:cNvPr id="358" name="Google Shape;358;p33"/>
            <p:cNvSpPr/>
            <p:nvPr/>
          </p:nvSpPr>
          <p:spPr>
            <a:xfrm>
              <a:off x="5373412" y="3783788"/>
              <a:ext cx="2827800" cy="6744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t" bIns="99025" lIns="99025" spcFirstLastPara="1" rIns="99025" wrap="square" tIns="99025">
              <a:noAutofit/>
            </a:bodyPr>
            <a:lstStyle/>
            <a:p>
              <a:pPr indent="0" lvl="0" marL="0" rtl="0" algn="l">
                <a:lnSpc>
                  <a:spcPct val="115000"/>
                </a:lnSpc>
                <a:spcBef>
                  <a:spcPts val="0"/>
                </a:spcBef>
                <a:spcAft>
                  <a:spcPts val="0"/>
                </a:spcAft>
                <a:buNone/>
              </a:pPr>
              <a:r>
                <a:rPr lang="en-US" sz="866">
                  <a:solidFill>
                    <a:srgbClr val="FFFFFF"/>
                  </a:solidFill>
                  <a:latin typeface="Roboto"/>
                  <a:ea typeface="Roboto"/>
                  <a:cs typeface="Roboto"/>
                  <a:sym typeface="Roboto"/>
                </a:rPr>
                <a:t>con dashboards interactivos y personalizables que presentan los KPIs (Indicadores Clave de Rendimiento) de forma gráfica e intuitiva, permitiendo un análisis dinámico y profundo.</a:t>
              </a:r>
              <a:endParaRPr sz="866">
                <a:solidFill>
                  <a:srgbClr val="FFFFFF"/>
                </a:solidFill>
                <a:latin typeface="Roboto"/>
                <a:ea typeface="Roboto"/>
                <a:cs typeface="Roboto"/>
                <a:sym typeface="Roboto"/>
              </a:endParaRPr>
            </a:p>
          </p:txBody>
        </p:sp>
        <p:sp>
          <p:nvSpPr>
            <p:cNvPr id="359" name="Google Shape;359;p33"/>
            <p:cNvSpPr/>
            <p:nvPr/>
          </p:nvSpPr>
          <p:spPr>
            <a:xfrm>
              <a:off x="943723" y="3783775"/>
              <a:ext cx="2379900" cy="6744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60" name="Google Shape;360;p33"/>
            <p:cNvSpPr/>
            <p:nvPr/>
          </p:nvSpPr>
          <p:spPr>
            <a:xfrm>
              <a:off x="943723" y="3783788"/>
              <a:ext cx="687600" cy="674400"/>
            </a:xfrm>
            <a:prstGeom prst="rtTriangle">
              <a:avLst/>
            </a:prstGeom>
            <a:solidFill>
              <a:srgbClr val="1C4587"/>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61" name="Google Shape;361;p33"/>
            <p:cNvSpPr/>
            <p:nvPr/>
          </p:nvSpPr>
          <p:spPr>
            <a:xfrm>
              <a:off x="3335474" y="3783775"/>
              <a:ext cx="2025900" cy="6744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62" name="Google Shape;362;p33"/>
            <p:cNvSpPr/>
            <p:nvPr/>
          </p:nvSpPr>
          <p:spPr>
            <a:xfrm>
              <a:off x="1210848" y="3783832"/>
              <a:ext cx="425700" cy="409200"/>
            </a:xfrm>
            <a:prstGeom prst="rect">
              <a:avLst/>
            </a:prstGeom>
            <a:solidFill>
              <a:srgbClr val="073763"/>
            </a:solidFill>
            <a:ln>
              <a:noFill/>
            </a:ln>
          </p:spPr>
          <p:txBody>
            <a:bodyPr anchorCtr="0" anchor="b" bIns="99025" lIns="99025" spcFirstLastPara="1" rIns="99025" wrap="square" tIns="99025">
              <a:noAutofit/>
            </a:bodyPr>
            <a:lstStyle/>
            <a:p>
              <a:pPr indent="0" lvl="0" marL="0" rtl="0" algn="ctr">
                <a:spcBef>
                  <a:spcPts val="0"/>
                </a:spcBef>
                <a:spcAft>
                  <a:spcPts val="0"/>
                </a:spcAft>
                <a:buNone/>
              </a:pPr>
              <a:r>
                <a:rPr lang="en-US" sz="1732">
                  <a:solidFill>
                    <a:srgbClr val="FFFFFF"/>
                  </a:solidFill>
                  <a:latin typeface="Roboto"/>
                  <a:ea typeface="Roboto"/>
                  <a:cs typeface="Roboto"/>
                  <a:sym typeface="Roboto"/>
                </a:rPr>
                <a:t>2</a:t>
              </a:r>
              <a:endParaRPr sz="1732">
                <a:solidFill>
                  <a:srgbClr val="FFFFFF"/>
                </a:solidFill>
                <a:latin typeface="Roboto"/>
                <a:ea typeface="Roboto"/>
                <a:cs typeface="Roboto"/>
                <a:sym typeface="Roboto"/>
              </a:endParaRPr>
            </a:p>
          </p:txBody>
        </p:sp>
        <p:sp>
          <p:nvSpPr>
            <p:cNvPr id="363" name="Google Shape;363;p33"/>
            <p:cNvSpPr/>
            <p:nvPr/>
          </p:nvSpPr>
          <p:spPr>
            <a:xfrm>
              <a:off x="1704725" y="3783825"/>
              <a:ext cx="1488600" cy="674400"/>
            </a:xfrm>
            <a:prstGeom prst="rect">
              <a:avLst/>
            </a:prstGeom>
            <a:solidFill>
              <a:srgbClr val="073763"/>
            </a:solidFill>
            <a:ln>
              <a:noFill/>
            </a:ln>
          </p:spPr>
          <p:txBody>
            <a:bodyPr anchorCtr="0" anchor="t" bIns="99025" lIns="99025" spcFirstLastPara="1" rIns="99025" wrap="square" tIns="99025">
              <a:noAutofit/>
            </a:bodyPr>
            <a:lstStyle/>
            <a:p>
              <a:pPr indent="0" lvl="0" marL="0" rtl="0" algn="l">
                <a:spcBef>
                  <a:spcPts val="0"/>
                </a:spcBef>
                <a:spcAft>
                  <a:spcPts val="0"/>
                </a:spcAft>
                <a:buNone/>
              </a:pPr>
              <a:r>
                <a:rPr b="1" lang="en-US" sz="1299">
                  <a:solidFill>
                    <a:srgbClr val="FFFFFF"/>
                  </a:solidFill>
                  <a:latin typeface="Roboto"/>
                  <a:ea typeface="Roboto"/>
                  <a:cs typeface="Roboto"/>
                  <a:sym typeface="Roboto"/>
                </a:rPr>
                <a:t>VISUALIZACIÓN</a:t>
              </a:r>
              <a:endParaRPr b="1" sz="1299">
                <a:solidFill>
                  <a:srgbClr val="FFFFFF"/>
                </a:solidFill>
                <a:latin typeface="Roboto"/>
                <a:ea typeface="Roboto"/>
                <a:cs typeface="Roboto"/>
                <a:sym typeface="Roboto"/>
              </a:endParaRPr>
            </a:p>
          </p:txBody>
        </p:sp>
      </p:grpSp>
      <p:grpSp>
        <p:nvGrpSpPr>
          <p:cNvPr id="364" name="Google Shape;364;p33"/>
          <p:cNvGrpSpPr/>
          <p:nvPr/>
        </p:nvGrpSpPr>
        <p:grpSpPr>
          <a:xfrm>
            <a:off x="56831" y="3504477"/>
            <a:ext cx="7860586" cy="730497"/>
            <a:chOff x="943723" y="4469050"/>
            <a:chExt cx="7257489" cy="674450"/>
          </a:xfrm>
        </p:grpSpPr>
        <p:sp>
          <p:nvSpPr>
            <p:cNvPr id="365" name="Google Shape;365;p33"/>
            <p:cNvSpPr/>
            <p:nvPr/>
          </p:nvSpPr>
          <p:spPr>
            <a:xfrm>
              <a:off x="5373412" y="4469063"/>
              <a:ext cx="2827800" cy="6744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t" bIns="99025" lIns="99025" spcFirstLastPara="1" rIns="99025" wrap="square" tIns="99025">
              <a:noAutofit/>
            </a:bodyPr>
            <a:lstStyle/>
            <a:p>
              <a:pPr indent="0" lvl="0" marL="0" rtl="0" algn="l">
                <a:lnSpc>
                  <a:spcPct val="115000"/>
                </a:lnSpc>
                <a:spcBef>
                  <a:spcPts val="0"/>
                </a:spcBef>
                <a:spcAft>
                  <a:spcPts val="0"/>
                </a:spcAft>
                <a:buNone/>
              </a:pPr>
              <a:r>
                <a:rPr lang="en-US" sz="866">
                  <a:solidFill>
                    <a:srgbClr val="FFFFFF"/>
                  </a:solidFill>
                  <a:latin typeface="Roboto"/>
                  <a:ea typeface="Roboto"/>
                  <a:cs typeface="Roboto"/>
                  <a:sym typeface="Roboto"/>
                </a:rPr>
                <a:t>para la toma de decisiones ágil y basada en evidencia, reemplazando los reportes manuales y la latencia de información con acceso instantáneo a una visión operativa actualizada</a:t>
              </a:r>
              <a:endParaRPr sz="866">
                <a:solidFill>
                  <a:srgbClr val="FFFFFF"/>
                </a:solidFill>
                <a:latin typeface="Roboto"/>
                <a:ea typeface="Roboto"/>
                <a:cs typeface="Roboto"/>
                <a:sym typeface="Roboto"/>
              </a:endParaRPr>
            </a:p>
          </p:txBody>
        </p:sp>
        <p:sp>
          <p:nvSpPr>
            <p:cNvPr id="366" name="Google Shape;366;p33"/>
            <p:cNvSpPr/>
            <p:nvPr/>
          </p:nvSpPr>
          <p:spPr>
            <a:xfrm>
              <a:off x="943723" y="4469050"/>
              <a:ext cx="2379900" cy="6744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67" name="Google Shape;367;p33"/>
            <p:cNvSpPr/>
            <p:nvPr/>
          </p:nvSpPr>
          <p:spPr>
            <a:xfrm>
              <a:off x="943723" y="4469063"/>
              <a:ext cx="687600" cy="674400"/>
            </a:xfrm>
            <a:prstGeom prst="rtTriangle">
              <a:avLst/>
            </a:prstGeom>
            <a:solidFill>
              <a:srgbClr val="307AF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68" name="Google Shape;368;p33"/>
            <p:cNvSpPr/>
            <p:nvPr/>
          </p:nvSpPr>
          <p:spPr>
            <a:xfrm>
              <a:off x="3335463" y="4469063"/>
              <a:ext cx="1007100" cy="674400"/>
            </a:xfrm>
            <a:prstGeom prst="rect">
              <a:avLst/>
            </a:prstGeom>
            <a:solidFill>
              <a:srgbClr val="0C57D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69" name="Google Shape;369;p33"/>
            <p:cNvSpPr/>
            <p:nvPr/>
          </p:nvSpPr>
          <p:spPr>
            <a:xfrm>
              <a:off x="4354429" y="4469063"/>
              <a:ext cx="1007100" cy="674400"/>
            </a:xfrm>
            <a:prstGeom prst="rect">
              <a:avLst/>
            </a:prstGeom>
            <a:solidFill>
              <a:srgbClr val="0C57D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70" name="Google Shape;370;p33"/>
            <p:cNvSpPr/>
            <p:nvPr/>
          </p:nvSpPr>
          <p:spPr>
            <a:xfrm>
              <a:off x="1210848" y="4469107"/>
              <a:ext cx="425700" cy="409200"/>
            </a:xfrm>
            <a:prstGeom prst="rect">
              <a:avLst/>
            </a:prstGeom>
            <a:noFill/>
            <a:ln>
              <a:noFill/>
            </a:ln>
            <a:effectLst>
              <a:outerShdw blurRad="61900" rotWithShape="0" algn="bl" dir="5400000" dist="20633">
                <a:srgbClr val="000000">
                  <a:alpha val="50000"/>
                </a:srgbClr>
              </a:outerShdw>
            </a:effectLst>
          </p:spPr>
          <p:txBody>
            <a:bodyPr anchorCtr="0" anchor="b" bIns="99025" lIns="99025" spcFirstLastPara="1" rIns="99025" wrap="square" tIns="99025">
              <a:noAutofit/>
            </a:bodyPr>
            <a:lstStyle/>
            <a:p>
              <a:pPr indent="0" lvl="0" marL="0" rtl="0" algn="ctr">
                <a:spcBef>
                  <a:spcPts val="0"/>
                </a:spcBef>
                <a:spcAft>
                  <a:spcPts val="0"/>
                </a:spcAft>
                <a:buNone/>
              </a:pPr>
              <a:r>
                <a:rPr lang="en-US" sz="1732">
                  <a:solidFill>
                    <a:srgbClr val="FFFFFF"/>
                  </a:solidFill>
                  <a:latin typeface="Roboto"/>
                  <a:ea typeface="Roboto"/>
                  <a:cs typeface="Roboto"/>
                  <a:sym typeface="Roboto"/>
                </a:rPr>
                <a:t>3</a:t>
              </a:r>
              <a:endParaRPr sz="1732">
                <a:solidFill>
                  <a:srgbClr val="FFFFFF"/>
                </a:solidFill>
                <a:latin typeface="Roboto"/>
                <a:ea typeface="Roboto"/>
                <a:cs typeface="Roboto"/>
                <a:sym typeface="Roboto"/>
              </a:endParaRPr>
            </a:p>
          </p:txBody>
        </p:sp>
        <p:sp>
          <p:nvSpPr>
            <p:cNvPr id="371" name="Google Shape;371;p33"/>
            <p:cNvSpPr/>
            <p:nvPr/>
          </p:nvSpPr>
          <p:spPr>
            <a:xfrm rot="-2700000">
              <a:off x="4705031" y="4706942"/>
              <a:ext cx="305894" cy="116673"/>
            </a:xfrm>
            <a:prstGeom prst="corner">
              <a:avLst>
                <a:gd fmla="val 18804" name="adj1"/>
                <a:gd fmla="val 18145" name="adj2"/>
              </a:avLst>
            </a:prstGeom>
            <a:solidFill>
              <a:srgbClr val="FFFFFF"/>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72" name="Google Shape;372;p33"/>
            <p:cNvSpPr/>
            <p:nvPr/>
          </p:nvSpPr>
          <p:spPr>
            <a:xfrm>
              <a:off x="3633813" y="4601063"/>
              <a:ext cx="410400" cy="410400"/>
            </a:xfrm>
            <a:prstGeom prst="mathMultiply">
              <a:avLst>
                <a:gd fmla="val 5080" name="adj1"/>
              </a:avLst>
            </a:prstGeom>
            <a:solidFill>
              <a:srgbClr val="FFFFFF"/>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73" name="Google Shape;373;p33"/>
            <p:cNvSpPr/>
            <p:nvPr/>
          </p:nvSpPr>
          <p:spPr>
            <a:xfrm>
              <a:off x="1704725" y="4469100"/>
              <a:ext cx="1488600" cy="674400"/>
            </a:xfrm>
            <a:prstGeom prst="rect">
              <a:avLst/>
            </a:prstGeom>
            <a:noFill/>
            <a:ln>
              <a:noFill/>
            </a:ln>
            <a:effectLst>
              <a:outerShdw blurRad="61900" rotWithShape="0" algn="bl" dir="5400000" dist="20633">
                <a:srgbClr val="000000">
                  <a:alpha val="50000"/>
                </a:srgbClr>
              </a:outerShdw>
            </a:effectLst>
          </p:spPr>
          <p:txBody>
            <a:bodyPr anchorCtr="0" anchor="t" bIns="99025" lIns="99025" spcFirstLastPara="1" rIns="99025" wrap="square" tIns="99025">
              <a:noAutofit/>
            </a:bodyPr>
            <a:lstStyle/>
            <a:p>
              <a:pPr indent="0" lvl="0" marL="0" rtl="0" algn="l">
                <a:spcBef>
                  <a:spcPts val="0"/>
                </a:spcBef>
                <a:spcAft>
                  <a:spcPts val="0"/>
                </a:spcAft>
                <a:buNone/>
              </a:pPr>
              <a:r>
                <a:rPr b="1" lang="en-US" sz="1299">
                  <a:solidFill>
                    <a:srgbClr val="FFFFFF"/>
                  </a:solidFill>
                  <a:latin typeface="Roboto"/>
                  <a:ea typeface="Roboto"/>
                  <a:cs typeface="Roboto"/>
                  <a:sym typeface="Roboto"/>
                </a:rPr>
                <a:t>DECISIÓN</a:t>
              </a:r>
              <a:endParaRPr b="1" sz="1299">
                <a:solidFill>
                  <a:srgbClr val="FFFFFF"/>
                </a:solidFill>
                <a:latin typeface="Roboto"/>
                <a:ea typeface="Roboto"/>
                <a:cs typeface="Roboto"/>
                <a:sym typeface="Roboto"/>
              </a:endParaRPr>
            </a:p>
          </p:txBody>
        </p:sp>
      </p:grpSp>
      <p:sp>
        <p:nvSpPr>
          <p:cNvPr id="374" name="Google Shape;374;p33"/>
          <p:cNvSpPr txBox="1"/>
          <p:nvPr/>
        </p:nvSpPr>
        <p:spPr>
          <a:xfrm>
            <a:off x="2647375" y="2762373"/>
            <a:ext cx="2194200" cy="600300"/>
          </a:xfrm>
          <a:prstGeom prst="rect">
            <a:avLst/>
          </a:prstGeom>
          <a:solidFill>
            <a:srgbClr val="073763"/>
          </a:solidFill>
          <a:ln>
            <a:noFill/>
          </a:ln>
        </p:spPr>
        <p:txBody>
          <a:bodyPr anchorCtr="0" anchor="t" bIns="99025" lIns="99025" spcFirstLastPara="1" rIns="99025" wrap="square" tIns="99025">
            <a:spAutoFit/>
          </a:bodyPr>
          <a:lstStyle/>
          <a:p>
            <a:pPr indent="0" lvl="0" marL="0" rtl="0" algn="l">
              <a:spcBef>
                <a:spcPts val="0"/>
              </a:spcBef>
              <a:spcAft>
                <a:spcPts val="0"/>
              </a:spcAft>
              <a:buNone/>
            </a:pPr>
            <a:r>
              <a:rPr lang="en-US" sz="1299">
                <a:solidFill>
                  <a:schemeClr val="lt1"/>
                </a:solidFill>
                <a:latin typeface="Roboto"/>
                <a:ea typeface="Roboto"/>
                <a:cs typeface="Roboto"/>
                <a:sym typeface="Roboto"/>
              </a:rPr>
              <a:t>Desarrollamos una</a:t>
            </a:r>
            <a:r>
              <a:rPr lang="en-US" sz="1299">
                <a:solidFill>
                  <a:schemeClr val="lt1"/>
                </a:solidFill>
                <a:latin typeface="Roboto"/>
                <a:ea typeface="Roboto"/>
                <a:cs typeface="Roboto"/>
                <a:sym typeface="Roboto"/>
              </a:rPr>
              <a:t> </a:t>
            </a:r>
            <a:r>
              <a:rPr lang="en-US" sz="1299">
                <a:solidFill>
                  <a:schemeClr val="lt1"/>
                </a:solidFill>
                <a:latin typeface="Roboto"/>
                <a:ea typeface="Roboto"/>
                <a:cs typeface="Roboto"/>
                <a:sym typeface="Roboto"/>
              </a:rPr>
              <a:t>plataforma web</a:t>
            </a:r>
            <a:endParaRPr sz="1299">
              <a:latin typeface="Roboto"/>
              <a:ea typeface="Roboto"/>
              <a:cs typeface="Roboto"/>
              <a:sym typeface="Roboto"/>
            </a:endParaRPr>
          </a:p>
        </p:txBody>
      </p:sp>
      <p:sp>
        <p:nvSpPr>
          <p:cNvPr id="375" name="Google Shape;375;p33"/>
          <p:cNvSpPr/>
          <p:nvPr/>
        </p:nvSpPr>
        <p:spPr>
          <a:xfrm>
            <a:off x="2647381" y="3504506"/>
            <a:ext cx="2194200" cy="7305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rPr lang="en-US" sz="1299">
                <a:solidFill>
                  <a:schemeClr val="lt1"/>
                </a:solidFill>
              </a:rPr>
              <a:t>Entregaremos a la gerencia una herramienta segura </a:t>
            </a:r>
            <a:endParaRPr sz="1299">
              <a:solidFill>
                <a:schemeClr val="lt1"/>
              </a:solidFill>
            </a:endParaRPr>
          </a:p>
        </p:txBody>
      </p:sp>
      <p:grpSp>
        <p:nvGrpSpPr>
          <p:cNvPr id="376" name="Google Shape;376;p33"/>
          <p:cNvGrpSpPr/>
          <p:nvPr/>
        </p:nvGrpSpPr>
        <p:grpSpPr>
          <a:xfrm>
            <a:off x="7952743" y="2020088"/>
            <a:ext cx="795810" cy="730443"/>
            <a:chOff x="4354411" y="3098513"/>
            <a:chExt cx="1007100" cy="674400"/>
          </a:xfrm>
        </p:grpSpPr>
        <p:sp>
          <p:nvSpPr>
            <p:cNvPr id="377" name="Google Shape;377;p33"/>
            <p:cNvSpPr/>
            <p:nvPr/>
          </p:nvSpPr>
          <p:spPr>
            <a:xfrm>
              <a:off x="4354411" y="3098513"/>
              <a:ext cx="1007100" cy="6744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78" name="Google Shape;378;p33"/>
            <p:cNvSpPr/>
            <p:nvPr/>
          </p:nvSpPr>
          <p:spPr>
            <a:xfrm rot="-2700000">
              <a:off x="4705031" y="3336392"/>
              <a:ext cx="305894" cy="116673"/>
            </a:xfrm>
            <a:prstGeom prst="corner">
              <a:avLst>
                <a:gd fmla="val 18804" name="adj1"/>
                <a:gd fmla="val 18145" name="adj2"/>
              </a:avLst>
            </a:prstGeom>
            <a:solidFill>
              <a:srgbClr val="FFFFFF"/>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grpSp>
      <p:grpSp>
        <p:nvGrpSpPr>
          <p:cNvPr id="379" name="Google Shape;379;p33"/>
          <p:cNvGrpSpPr/>
          <p:nvPr/>
        </p:nvGrpSpPr>
        <p:grpSpPr>
          <a:xfrm>
            <a:off x="7952743" y="2762305"/>
            <a:ext cx="795810" cy="730443"/>
            <a:chOff x="4354411" y="3098513"/>
            <a:chExt cx="1007100" cy="674400"/>
          </a:xfrm>
        </p:grpSpPr>
        <p:sp>
          <p:nvSpPr>
            <p:cNvPr id="380" name="Google Shape;380;p33"/>
            <p:cNvSpPr/>
            <p:nvPr/>
          </p:nvSpPr>
          <p:spPr>
            <a:xfrm>
              <a:off x="4354411" y="3098513"/>
              <a:ext cx="1007100" cy="6744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81" name="Google Shape;381;p33"/>
            <p:cNvSpPr/>
            <p:nvPr/>
          </p:nvSpPr>
          <p:spPr>
            <a:xfrm rot="-2700000">
              <a:off x="4705031" y="3336392"/>
              <a:ext cx="305894" cy="116673"/>
            </a:xfrm>
            <a:prstGeom prst="corner">
              <a:avLst>
                <a:gd fmla="val 18804" name="adj1"/>
                <a:gd fmla="val 18145" name="adj2"/>
              </a:avLst>
            </a:prstGeom>
            <a:solidFill>
              <a:srgbClr val="FFFFFF"/>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grpSp>
      <p:grpSp>
        <p:nvGrpSpPr>
          <p:cNvPr id="382" name="Google Shape;382;p33"/>
          <p:cNvGrpSpPr/>
          <p:nvPr/>
        </p:nvGrpSpPr>
        <p:grpSpPr>
          <a:xfrm>
            <a:off x="7952743" y="3504521"/>
            <a:ext cx="795810" cy="730443"/>
            <a:chOff x="4354411" y="3098513"/>
            <a:chExt cx="1007100" cy="674400"/>
          </a:xfrm>
        </p:grpSpPr>
        <p:sp>
          <p:nvSpPr>
            <p:cNvPr id="383" name="Google Shape;383;p33"/>
            <p:cNvSpPr/>
            <p:nvPr/>
          </p:nvSpPr>
          <p:spPr>
            <a:xfrm>
              <a:off x="4354411" y="3098513"/>
              <a:ext cx="1007100" cy="6744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84" name="Google Shape;384;p33"/>
            <p:cNvSpPr/>
            <p:nvPr/>
          </p:nvSpPr>
          <p:spPr>
            <a:xfrm rot="-2700000">
              <a:off x="4705031" y="3336392"/>
              <a:ext cx="305894" cy="116673"/>
            </a:xfrm>
            <a:prstGeom prst="corner">
              <a:avLst>
                <a:gd fmla="val 18804" name="adj1"/>
                <a:gd fmla="val 18145" name="adj2"/>
              </a:avLst>
            </a:prstGeom>
            <a:solidFill>
              <a:srgbClr val="FFFFFF"/>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grpSp>
      <p:sp>
        <p:nvSpPr>
          <p:cNvPr id="385" name="Google Shape;385;p33"/>
          <p:cNvSpPr/>
          <p:nvPr/>
        </p:nvSpPr>
        <p:spPr>
          <a:xfrm>
            <a:off x="831973" y="2020012"/>
            <a:ext cx="730500" cy="730500"/>
          </a:xfrm>
          <a:prstGeom prst="rtTriangle">
            <a:avLst/>
          </a:prstGeom>
          <a:solidFill>
            <a:srgbClr val="0E63F0"/>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86" name="Google Shape;386;p33"/>
          <p:cNvSpPr/>
          <p:nvPr/>
        </p:nvSpPr>
        <p:spPr>
          <a:xfrm>
            <a:off x="56856" y="2762265"/>
            <a:ext cx="744600" cy="730500"/>
          </a:xfrm>
          <a:prstGeom prst="rtTriangle">
            <a:avLst/>
          </a:prstGeom>
          <a:solidFill>
            <a:srgbClr val="307AF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grpSp>
        <p:nvGrpSpPr>
          <p:cNvPr id="387" name="Google Shape;387;p33"/>
          <p:cNvGrpSpPr/>
          <p:nvPr/>
        </p:nvGrpSpPr>
        <p:grpSpPr>
          <a:xfrm>
            <a:off x="56844" y="2020061"/>
            <a:ext cx="7860586" cy="730497"/>
            <a:chOff x="943723" y="3098500"/>
            <a:chExt cx="7257489" cy="674450"/>
          </a:xfrm>
        </p:grpSpPr>
        <p:sp>
          <p:nvSpPr>
            <p:cNvPr id="388" name="Google Shape;388;p33"/>
            <p:cNvSpPr/>
            <p:nvPr/>
          </p:nvSpPr>
          <p:spPr>
            <a:xfrm>
              <a:off x="943723" y="3098500"/>
              <a:ext cx="2379900" cy="6744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89" name="Google Shape;389;p33"/>
            <p:cNvSpPr/>
            <p:nvPr/>
          </p:nvSpPr>
          <p:spPr>
            <a:xfrm>
              <a:off x="943723" y="3098513"/>
              <a:ext cx="687600" cy="674400"/>
            </a:xfrm>
            <a:prstGeom prst="rtTriangle">
              <a:avLst/>
            </a:prstGeom>
            <a:solidFill>
              <a:srgbClr val="307AF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90" name="Google Shape;390;p33"/>
            <p:cNvSpPr/>
            <p:nvPr/>
          </p:nvSpPr>
          <p:spPr>
            <a:xfrm>
              <a:off x="1210848" y="3098557"/>
              <a:ext cx="425700" cy="409200"/>
            </a:xfrm>
            <a:prstGeom prst="rect">
              <a:avLst/>
            </a:prstGeom>
            <a:noFill/>
            <a:ln>
              <a:noFill/>
            </a:ln>
            <a:effectLst>
              <a:outerShdw blurRad="61900" rotWithShape="0" algn="bl" dir="5400000" dist="20633">
                <a:srgbClr val="000000">
                  <a:alpha val="50000"/>
                </a:srgbClr>
              </a:outerShdw>
            </a:effectLst>
          </p:spPr>
          <p:txBody>
            <a:bodyPr anchorCtr="0" anchor="b" bIns="99025" lIns="99025" spcFirstLastPara="1" rIns="99025" wrap="square" tIns="99025">
              <a:noAutofit/>
            </a:bodyPr>
            <a:lstStyle/>
            <a:p>
              <a:pPr indent="0" lvl="0" marL="0" rtl="0" algn="ctr">
                <a:spcBef>
                  <a:spcPts val="0"/>
                </a:spcBef>
                <a:spcAft>
                  <a:spcPts val="0"/>
                </a:spcAft>
                <a:buNone/>
              </a:pPr>
              <a:r>
                <a:rPr lang="en-US" sz="1732">
                  <a:solidFill>
                    <a:srgbClr val="FFFFFF"/>
                  </a:solidFill>
                  <a:latin typeface="Roboto"/>
                  <a:ea typeface="Roboto"/>
                  <a:cs typeface="Roboto"/>
                  <a:sym typeface="Roboto"/>
                </a:rPr>
                <a:t>1</a:t>
              </a:r>
              <a:endParaRPr sz="1732">
                <a:solidFill>
                  <a:srgbClr val="FFFFFF"/>
                </a:solidFill>
                <a:latin typeface="Roboto"/>
                <a:ea typeface="Roboto"/>
                <a:cs typeface="Roboto"/>
                <a:sym typeface="Roboto"/>
              </a:endParaRPr>
            </a:p>
          </p:txBody>
        </p:sp>
        <p:sp>
          <p:nvSpPr>
            <p:cNvPr id="391" name="Google Shape;391;p33"/>
            <p:cNvSpPr/>
            <p:nvPr/>
          </p:nvSpPr>
          <p:spPr>
            <a:xfrm rot="-2700000">
              <a:off x="4705031" y="3336392"/>
              <a:ext cx="305894" cy="116673"/>
            </a:xfrm>
            <a:prstGeom prst="corner">
              <a:avLst>
                <a:gd fmla="val 18804" name="adj1"/>
                <a:gd fmla="val 18145" name="adj2"/>
              </a:avLst>
            </a:prstGeom>
            <a:solidFill>
              <a:srgbClr val="FFFFFF"/>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92" name="Google Shape;392;p33"/>
            <p:cNvSpPr/>
            <p:nvPr/>
          </p:nvSpPr>
          <p:spPr>
            <a:xfrm>
              <a:off x="3633813" y="3230513"/>
              <a:ext cx="410400" cy="410400"/>
            </a:xfrm>
            <a:prstGeom prst="mathMultiply">
              <a:avLst>
                <a:gd fmla="val 5080" name="adj1"/>
              </a:avLst>
            </a:prstGeom>
            <a:solidFill>
              <a:srgbClr val="FFFFFF"/>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93" name="Google Shape;393;p33"/>
            <p:cNvSpPr/>
            <p:nvPr/>
          </p:nvSpPr>
          <p:spPr>
            <a:xfrm>
              <a:off x="3335475" y="3098500"/>
              <a:ext cx="2025900" cy="6744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rPr lang="en-US" sz="1299">
                  <a:solidFill>
                    <a:schemeClr val="lt1"/>
                  </a:solidFill>
                  <a:latin typeface="Roboto"/>
                  <a:ea typeface="Roboto"/>
                  <a:cs typeface="Roboto"/>
                  <a:sym typeface="Roboto"/>
                </a:rPr>
                <a:t>Implementaremos</a:t>
              </a:r>
              <a:endParaRPr sz="1299">
                <a:solidFill>
                  <a:schemeClr val="lt1"/>
                </a:solidFill>
                <a:latin typeface="Roboto"/>
                <a:ea typeface="Roboto"/>
                <a:cs typeface="Roboto"/>
                <a:sym typeface="Roboto"/>
              </a:endParaRPr>
            </a:p>
          </p:txBody>
        </p:sp>
        <p:sp>
          <p:nvSpPr>
            <p:cNvPr id="394" name="Google Shape;394;p33"/>
            <p:cNvSpPr/>
            <p:nvPr/>
          </p:nvSpPr>
          <p:spPr>
            <a:xfrm>
              <a:off x="5373412" y="3098513"/>
              <a:ext cx="2827800" cy="6744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t" bIns="99025" lIns="99025" spcFirstLastPara="1" rIns="99025" wrap="square" tIns="99025">
              <a:noAutofit/>
            </a:bodyPr>
            <a:lstStyle/>
            <a:p>
              <a:pPr indent="0" lvl="0" marL="0" rtl="0" algn="l">
                <a:lnSpc>
                  <a:spcPct val="115000"/>
                </a:lnSpc>
                <a:spcBef>
                  <a:spcPts val="0"/>
                </a:spcBef>
                <a:spcAft>
                  <a:spcPts val="0"/>
                </a:spcAft>
                <a:buNone/>
              </a:pPr>
              <a:r>
                <a:rPr lang="en-US" sz="900">
                  <a:solidFill>
                    <a:srgbClr val="FFFFFF"/>
                  </a:solidFill>
                  <a:latin typeface="Roboto"/>
                  <a:ea typeface="Roboto"/>
                  <a:cs typeface="Roboto"/>
                  <a:sym typeface="Roboto"/>
                </a:rPr>
                <a:t>un proceso ETL (Extracción, Transformación y Carga) que unifica los datos de producción de SAP en una única fuente de verdad, eliminando las inconsistencias y la fragmentación de la información.</a:t>
              </a:r>
              <a:endParaRPr sz="900">
                <a:solidFill>
                  <a:srgbClr val="FFFFFF"/>
                </a:solidFill>
                <a:latin typeface="Roboto"/>
                <a:ea typeface="Roboto"/>
                <a:cs typeface="Roboto"/>
                <a:sym typeface="Roboto"/>
              </a:endParaRPr>
            </a:p>
          </p:txBody>
        </p:sp>
        <p:sp>
          <p:nvSpPr>
            <p:cNvPr id="395" name="Google Shape;395;p33"/>
            <p:cNvSpPr/>
            <p:nvPr/>
          </p:nvSpPr>
          <p:spPr>
            <a:xfrm>
              <a:off x="1704725" y="3098550"/>
              <a:ext cx="1488600" cy="674400"/>
            </a:xfrm>
            <a:prstGeom prst="rect">
              <a:avLst/>
            </a:prstGeom>
            <a:noFill/>
            <a:ln>
              <a:noFill/>
            </a:ln>
            <a:effectLst>
              <a:outerShdw blurRad="61900" rotWithShape="0" algn="bl" dir="5400000" dist="20633">
                <a:srgbClr val="000000">
                  <a:alpha val="50000"/>
                </a:srgbClr>
              </a:outerShdw>
            </a:effectLst>
          </p:spPr>
          <p:txBody>
            <a:bodyPr anchorCtr="0" anchor="t" bIns="99025" lIns="99025" spcFirstLastPara="1" rIns="99025" wrap="square" tIns="99025">
              <a:noAutofit/>
            </a:bodyPr>
            <a:lstStyle/>
            <a:p>
              <a:pPr indent="0" lvl="0" marL="0" rtl="0" algn="l">
                <a:spcBef>
                  <a:spcPts val="0"/>
                </a:spcBef>
                <a:spcAft>
                  <a:spcPts val="0"/>
                </a:spcAft>
                <a:buNone/>
              </a:pPr>
              <a:r>
                <a:rPr b="1" lang="en-US" sz="1299">
                  <a:solidFill>
                    <a:srgbClr val="FFFFFF"/>
                  </a:solidFill>
                  <a:latin typeface="Roboto"/>
                  <a:ea typeface="Roboto"/>
                  <a:cs typeface="Roboto"/>
                  <a:sym typeface="Roboto"/>
                </a:rPr>
                <a:t>CENTRALIZACIÓN</a:t>
              </a:r>
              <a:endParaRPr b="1" sz="1299">
                <a:solidFill>
                  <a:srgbClr val="FFFFFF"/>
                </a:solidFill>
                <a:latin typeface="Roboto"/>
                <a:ea typeface="Roboto"/>
                <a:cs typeface="Roboto"/>
                <a:sym typeface="Robo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grpSp>
        <p:nvGrpSpPr>
          <p:cNvPr id="400" name="Google Shape;400;p34"/>
          <p:cNvGrpSpPr/>
          <p:nvPr/>
        </p:nvGrpSpPr>
        <p:grpSpPr>
          <a:xfrm>
            <a:off x="3978720" y="6840"/>
            <a:ext cx="5164200" cy="5143200"/>
            <a:chOff x="3978720" y="6840"/>
            <a:chExt cx="5164200" cy="5143200"/>
          </a:xfrm>
        </p:grpSpPr>
        <p:sp>
          <p:nvSpPr>
            <p:cNvPr id="401" name="Google Shape;401;p34"/>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402" name="Google Shape;402;p34"/>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403" name="Google Shape;403;p34"/>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404" name="Google Shape;404;p34"/>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405" name="Google Shape;405;p34"/>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406" name="Google Shape;406;p34"/>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407" name="Google Shape;407;p34"/>
          <p:cNvSpPr txBox="1"/>
          <p:nvPr>
            <p:ph type="title"/>
          </p:nvPr>
        </p:nvSpPr>
        <p:spPr>
          <a:xfrm>
            <a:off x="733325" y="2121825"/>
            <a:ext cx="4749000" cy="5511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00000"/>
              <a:buFont typeface="Archivo Black"/>
              <a:buNone/>
            </a:pPr>
            <a:r>
              <a:rPr b="1" lang="en-US" sz="3200">
                <a:solidFill>
                  <a:schemeClr val="dk1"/>
                </a:solidFill>
                <a:latin typeface="Roboto"/>
                <a:ea typeface="Roboto"/>
                <a:cs typeface="Roboto"/>
                <a:sym typeface="Roboto"/>
              </a:rPr>
              <a:t>Arquitectura</a:t>
            </a:r>
            <a:endParaRPr b="1" sz="3200" u="none" strike="noStrike">
              <a:solidFill>
                <a:schemeClr val="dk1"/>
              </a:solidFill>
              <a:latin typeface="Roboto"/>
              <a:ea typeface="Roboto"/>
              <a:cs typeface="Roboto"/>
              <a:sym typeface="Roboto"/>
            </a:endParaRPr>
          </a:p>
        </p:txBody>
      </p:sp>
      <p:sp>
        <p:nvSpPr>
          <p:cNvPr id="408" name="Google Shape;408;p34"/>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409" name="Google Shape;409;p34"/>
          <p:cNvGrpSpPr/>
          <p:nvPr/>
        </p:nvGrpSpPr>
        <p:grpSpPr>
          <a:xfrm>
            <a:off x="5405271" y="1044240"/>
            <a:ext cx="3160020" cy="3290700"/>
            <a:chOff x="5405271" y="1044240"/>
            <a:chExt cx="3160020" cy="3290700"/>
          </a:xfrm>
        </p:grpSpPr>
        <p:sp>
          <p:nvSpPr>
            <p:cNvPr id="410" name="Google Shape;410;p34"/>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411" name="Google Shape;411;p34"/>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412" name="Google Shape;412;p3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5"/>
          <p:cNvSpPr txBox="1"/>
          <p:nvPr>
            <p:ph type="title"/>
          </p:nvPr>
        </p:nvSpPr>
        <p:spPr>
          <a:xfrm>
            <a:off x="167410" y="153650"/>
            <a:ext cx="6993600" cy="8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3200">
                <a:latin typeface="Roboto"/>
                <a:ea typeface="Roboto"/>
                <a:cs typeface="Roboto"/>
                <a:sym typeface="Roboto"/>
              </a:rPr>
              <a:t>Arquitectura de alto nivel</a:t>
            </a:r>
            <a:endParaRPr b="1" sz="3200">
              <a:latin typeface="Roboto"/>
              <a:ea typeface="Roboto"/>
              <a:cs typeface="Roboto"/>
              <a:sym typeface="Roboto"/>
            </a:endParaRPr>
          </a:p>
        </p:txBody>
      </p:sp>
      <p:sp>
        <p:nvSpPr>
          <p:cNvPr id="418" name="Google Shape;418;p35"/>
          <p:cNvSpPr txBox="1"/>
          <p:nvPr/>
        </p:nvSpPr>
        <p:spPr>
          <a:xfrm>
            <a:off x="64075" y="1456825"/>
            <a:ext cx="849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19" name="Google Shape;419;p3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pic>
        <p:nvPicPr>
          <p:cNvPr id="420" name="Google Shape;420;p35"/>
          <p:cNvPicPr preferRelativeResize="0"/>
          <p:nvPr/>
        </p:nvPicPr>
        <p:blipFill>
          <a:blip r:embed="rId3">
            <a:alphaModFix/>
          </a:blip>
          <a:stretch>
            <a:fillRect/>
          </a:stretch>
        </p:blipFill>
        <p:spPr>
          <a:xfrm>
            <a:off x="167400" y="2098450"/>
            <a:ext cx="1057199" cy="1057199"/>
          </a:xfrm>
          <a:prstGeom prst="rect">
            <a:avLst/>
          </a:prstGeom>
          <a:noFill/>
          <a:ln>
            <a:noFill/>
          </a:ln>
        </p:spPr>
      </p:pic>
      <p:pic>
        <p:nvPicPr>
          <p:cNvPr id="421" name="Google Shape;421;p35"/>
          <p:cNvPicPr preferRelativeResize="0"/>
          <p:nvPr/>
        </p:nvPicPr>
        <p:blipFill>
          <a:blip r:embed="rId4">
            <a:alphaModFix/>
          </a:blip>
          <a:stretch>
            <a:fillRect/>
          </a:stretch>
        </p:blipFill>
        <p:spPr>
          <a:xfrm>
            <a:off x="1828150" y="2076850"/>
            <a:ext cx="1136675" cy="1136675"/>
          </a:xfrm>
          <a:prstGeom prst="rect">
            <a:avLst/>
          </a:prstGeom>
          <a:noFill/>
          <a:ln>
            <a:noFill/>
          </a:ln>
        </p:spPr>
      </p:pic>
      <p:pic>
        <p:nvPicPr>
          <p:cNvPr id="422" name="Google Shape;422;p35"/>
          <p:cNvPicPr preferRelativeResize="0"/>
          <p:nvPr/>
        </p:nvPicPr>
        <p:blipFill>
          <a:blip r:embed="rId5">
            <a:alphaModFix/>
          </a:blip>
          <a:stretch>
            <a:fillRect/>
          </a:stretch>
        </p:blipFill>
        <p:spPr>
          <a:xfrm>
            <a:off x="2021063" y="3243900"/>
            <a:ext cx="750825" cy="750825"/>
          </a:xfrm>
          <a:prstGeom prst="rect">
            <a:avLst/>
          </a:prstGeom>
          <a:noFill/>
          <a:ln>
            <a:noFill/>
          </a:ln>
        </p:spPr>
      </p:pic>
      <p:pic>
        <p:nvPicPr>
          <p:cNvPr id="423" name="Google Shape;423;p35"/>
          <p:cNvPicPr preferRelativeResize="0"/>
          <p:nvPr/>
        </p:nvPicPr>
        <p:blipFill>
          <a:blip r:embed="rId6">
            <a:alphaModFix/>
          </a:blip>
          <a:stretch>
            <a:fillRect/>
          </a:stretch>
        </p:blipFill>
        <p:spPr>
          <a:xfrm>
            <a:off x="5525537" y="2059825"/>
            <a:ext cx="1136675" cy="1134462"/>
          </a:xfrm>
          <a:prstGeom prst="rect">
            <a:avLst/>
          </a:prstGeom>
          <a:noFill/>
          <a:ln>
            <a:noFill/>
          </a:ln>
        </p:spPr>
      </p:pic>
      <p:pic>
        <p:nvPicPr>
          <p:cNvPr id="424" name="Google Shape;424;p35"/>
          <p:cNvPicPr preferRelativeResize="0"/>
          <p:nvPr/>
        </p:nvPicPr>
        <p:blipFill>
          <a:blip r:embed="rId7">
            <a:alphaModFix/>
          </a:blip>
          <a:stretch>
            <a:fillRect/>
          </a:stretch>
        </p:blipFill>
        <p:spPr>
          <a:xfrm>
            <a:off x="3694200" y="3243900"/>
            <a:ext cx="1232457" cy="585988"/>
          </a:xfrm>
          <a:prstGeom prst="rect">
            <a:avLst/>
          </a:prstGeom>
          <a:noFill/>
          <a:ln>
            <a:noFill/>
          </a:ln>
        </p:spPr>
      </p:pic>
      <p:pic>
        <p:nvPicPr>
          <p:cNvPr id="425" name="Google Shape;425;p35"/>
          <p:cNvPicPr preferRelativeResize="0"/>
          <p:nvPr/>
        </p:nvPicPr>
        <p:blipFill rotWithShape="1">
          <a:blip r:embed="rId8">
            <a:alphaModFix/>
          </a:blip>
          <a:srcRect b="0" l="0" r="13889" t="24998"/>
          <a:stretch/>
        </p:blipFill>
        <p:spPr>
          <a:xfrm>
            <a:off x="7142338" y="1708400"/>
            <a:ext cx="1415602" cy="693576"/>
          </a:xfrm>
          <a:prstGeom prst="rect">
            <a:avLst/>
          </a:prstGeom>
          <a:noFill/>
          <a:ln>
            <a:noFill/>
          </a:ln>
        </p:spPr>
      </p:pic>
      <p:pic>
        <p:nvPicPr>
          <p:cNvPr id="426" name="Google Shape;426;p35"/>
          <p:cNvPicPr preferRelativeResize="0"/>
          <p:nvPr/>
        </p:nvPicPr>
        <p:blipFill>
          <a:blip r:embed="rId9">
            <a:alphaModFix/>
          </a:blip>
          <a:stretch>
            <a:fillRect/>
          </a:stretch>
        </p:blipFill>
        <p:spPr>
          <a:xfrm>
            <a:off x="7246250" y="2098450"/>
            <a:ext cx="1115075" cy="1115075"/>
          </a:xfrm>
          <a:prstGeom prst="rect">
            <a:avLst/>
          </a:prstGeom>
          <a:noFill/>
          <a:ln>
            <a:noFill/>
          </a:ln>
        </p:spPr>
      </p:pic>
      <p:pic>
        <p:nvPicPr>
          <p:cNvPr id="427" name="Google Shape;427;p35"/>
          <p:cNvPicPr preferRelativeResize="0"/>
          <p:nvPr/>
        </p:nvPicPr>
        <p:blipFill>
          <a:blip r:embed="rId10">
            <a:alphaModFix/>
          </a:blip>
          <a:stretch>
            <a:fillRect/>
          </a:stretch>
        </p:blipFill>
        <p:spPr>
          <a:xfrm>
            <a:off x="6913950" y="3290950"/>
            <a:ext cx="2002382" cy="481975"/>
          </a:xfrm>
          <a:prstGeom prst="rect">
            <a:avLst/>
          </a:prstGeom>
          <a:noFill/>
          <a:ln>
            <a:noFill/>
          </a:ln>
        </p:spPr>
      </p:pic>
      <p:cxnSp>
        <p:nvCxnSpPr>
          <p:cNvPr id="428" name="Google Shape;428;p35"/>
          <p:cNvCxnSpPr/>
          <p:nvPr/>
        </p:nvCxnSpPr>
        <p:spPr>
          <a:xfrm>
            <a:off x="1302900" y="2391575"/>
            <a:ext cx="379500" cy="0"/>
          </a:xfrm>
          <a:prstGeom prst="straightConnector1">
            <a:avLst/>
          </a:prstGeom>
          <a:noFill/>
          <a:ln cap="flat" cmpd="sng" w="9525">
            <a:solidFill>
              <a:schemeClr val="dk2"/>
            </a:solidFill>
            <a:prstDash val="solid"/>
            <a:round/>
            <a:headEnd len="med" w="med" type="none"/>
            <a:tailEnd len="med" w="med" type="triangle"/>
          </a:ln>
        </p:spPr>
      </p:cxnSp>
      <p:cxnSp>
        <p:nvCxnSpPr>
          <p:cNvPr id="429" name="Google Shape;429;p35"/>
          <p:cNvCxnSpPr/>
          <p:nvPr/>
        </p:nvCxnSpPr>
        <p:spPr>
          <a:xfrm>
            <a:off x="3110575" y="2391575"/>
            <a:ext cx="382500" cy="6600"/>
          </a:xfrm>
          <a:prstGeom prst="straightConnector1">
            <a:avLst/>
          </a:prstGeom>
          <a:noFill/>
          <a:ln cap="flat" cmpd="sng" w="9525">
            <a:solidFill>
              <a:schemeClr val="dk2"/>
            </a:solidFill>
            <a:prstDash val="solid"/>
            <a:round/>
            <a:headEnd len="med" w="med" type="none"/>
            <a:tailEnd len="med" w="med" type="triangle"/>
          </a:ln>
        </p:spPr>
      </p:cxnSp>
      <p:cxnSp>
        <p:nvCxnSpPr>
          <p:cNvPr id="430" name="Google Shape;430;p35"/>
          <p:cNvCxnSpPr/>
          <p:nvPr/>
        </p:nvCxnSpPr>
        <p:spPr>
          <a:xfrm>
            <a:off x="6749325" y="2353463"/>
            <a:ext cx="409800" cy="0"/>
          </a:xfrm>
          <a:prstGeom prst="straightConnector1">
            <a:avLst/>
          </a:prstGeom>
          <a:noFill/>
          <a:ln cap="flat" cmpd="sng" w="9525">
            <a:solidFill>
              <a:schemeClr val="dk2"/>
            </a:solidFill>
            <a:prstDash val="solid"/>
            <a:round/>
            <a:headEnd len="med" w="med" type="none"/>
            <a:tailEnd len="med" w="med" type="triangle"/>
          </a:ln>
        </p:spPr>
      </p:cxnSp>
      <p:cxnSp>
        <p:nvCxnSpPr>
          <p:cNvPr id="431" name="Google Shape;431;p35"/>
          <p:cNvCxnSpPr/>
          <p:nvPr/>
        </p:nvCxnSpPr>
        <p:spPr>
          <a:xfrm rot="10800000">
            <a:off x="6752950" y="2694400"/>
            <a:ext cx="405900" cy="1500"/>
          </a:xfrm>
          <a:prstGeom prst="straightConnector1">
            <a:avLst/>
          </a:prstGeom>
          <a:noFill/>
          <a:ln cap="flat" cmpd="sng" w="9525">
            <a:solidFill>
              <a:schemeClr val="dk2"/>
            </a:solidFill>
            <a:prstDash val="solid"/>
            <a:round/>
            <a:headEnd len="med" w="med" type="none"/>
            <a:tailEnd len="med" w="med" type="triangle"/>
          </a:ln>
        </p:spPr>
      </p:cxnSp>
      <p:cxnSp>
        <p:nvCxnSpPr>
          <p:cNvPr id="432" name="Google Shape;432;p35"/>
          <p:cNvCxnSpPr/>
          <p:nvPr/>
        </p:nvCxnSpPr>
        <p:spPr>
          <a:xfrm rot="10800000">
            <a:off x="3110575" y="2819488"/>
            <a:ext cx="405900" cy="1500"/>
          </a:xfrm>
          <a:prstGeom prst="straightConnector1">
            <a:avLst/>
          </a:prstGeom>
          <a:noFill/>
          <a:ln cap="flat" cmpd="sng" w="9525">
            <a:solidFill>
              <a:schemeClr val="dk2"/>
            </a:solidFill>
            <a:prstDash val="solid"/>
            <a:round/>
            <a:headEnd len="med" w="med" type="none"/>
            <a:tailEnd len="med" w="med" type="triangle"/>
          </a:ln>
        </p:spPr>
      </p:cxnSp>
      <p:cxnSp>
        <p:nvCxnSpPr>
          <p:cNvPr id="433" name="Google Shape;433;p35"/>
          <p:cNvCxnSpPr/>
          <p:nvPr/>
        </p:nvCxnSpPr>
        <p:spPr>
          <a:xfrm rot="10800000">
            <a:off x="1274275" y="2861025"/>
            <a:ext cx="405900" cy="1500"/>
          </a:xfrm>
          <a:prstGeom prst="straightConnector1">
            <a:avLst/>
          </a:prstGeom>
          <a:noFill/>
          <a:ln cap="flat" cmpd="sng" w="9525">
            <a:solidFill>
              <a:schemeClr val="dk2"/>
            </a:solidFill>
            <a:prstDash val="solid"/>
            <a:round/>
            <a:headEnd len="med" w="med" type="none"/>
            <a:tailEnd len="med" w="med" type="triangle"/>
          </a:ln>
        </p:spPr>
      </p:cxnSp>
      <p:sp>
        <p:nvSpPr>
          <p:cNvPr id="434" name="Google Shape;434;p35"/>
          <p:cNvSpPr txBox="1"/>
          <p:nvPr/>
        </p:nvSpPr>
        <p:spPr>
          <a:xfrm>
            <a:off x="308875" y="1416000"/>
            <a:ext cx="9288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2"/>
                </a:solidFill>
                <a:latin typeface="Roboto"/>
                <a:ea typeface="Roboto"/>
                <a:cs typeface="Roboto"/>
                <a:sym typeface="Roboto"/>
              </a:rPr>
              <a:t>Usuarios</a:t>
            </a:r>
            <a:endParaRPr sz="1200">
              <a:solidFill>
                <a:schemeClr val="dk2"/>
              </a:solidFill>
              <a:latin typeface="Roboto"/>
              <a:ea typeface="Roboto"/>
              <a:cs typeface="Roboto"/>
              <a:sym typeface="Roboto"/>
            </a:endParaRPr>
          </a:p>
        </p:txBody>
      </p:sp>
      <p:sp>
        <p:nvSpPr>
          <p:cNvPr id="435" name="Google Shape;435;p35"/>
          <p:cNvSpPr txBox="1"/>
          <p:nvPr/>
        </p:nvSpPr>
        <p:spPr>
          <a:xfrm>
            <a:off x="1758675" y="1416000"/>
            <a:ext cx="17334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2"/>
                </a:solidFill>
                <a:latin typeface="Roboto"/>
                <a:ea typeface="Roboto"/>
                <a:cs typeface="Roboto"/>
                <a:sym typeface="Roboto"/>
              </a:rPr>
              <a:t>Frontend: Panel Web</a:t>
            </a:r>
            <a:endParaRPr sz="1200">
              <a:solidFill>
                <a:schemeClr val="dk2"/>
              </a:solidFill>
              <a:latin typeface="Roboto"/>
              <a:ea typeface="Roboto"/>
              <a:cs typeface="Roboto"/>
              <a:sym typeface="Roboto"/>
            </a:endParaRPr>
          </a:p>
        </p:txBody>
      </p:sp>
      <p:cxnSp>
        <p:nvCxnSpPr>
          <p:cNvPr id="436" name="Google Shape;436;p35"/>
          <p:cNvCxnSpPr/>
          <p:nvPr/>
        </p:nvCxnSpPr>
        <p:spPr>
          <a:xfrm>
            <a:off x="5055900" y="2346875"/>
            <a:ext cx="382500" cy="6600"/>
          </a:xfrm>
          <a:prstGeom prst="straightConnector1">
            <a:avLst/>
          </a:prstGeom>
          <a:noFill/>
          <a:ln cap="flat" cmpd="sng" w="9525">
            <a:solidFill>
              <a:schemeClr val="dk2"/>
            </a:solidFill>
            <a:prstDash val="solid"/>
            <a:round/>
            <a:headEnd len="med" w="med" type="none"/>
            <a:tailEnd len="med" w="med" type="triangle"/>
          </a:ln>
        </p:spPr>
      </p:cxnSp>
      <p:cxnSp>
        <p:nvCxnSpPr>
          <p:cNvPr id="437" name="Google Shape;437;p35"/>
          <p:cNvCxnSpPr/>
          <p:nvPr/>
        </p:nvCxnSpPr>
        <p:spPr>
          <a:xfrm rot="10800000">
            <a:off x="5055900" y="2774788"/>
            <a:ext cx="405900" cy="1500"/>
          </a:xfrm>
          <a:prstGeom prst="straightConnector1">
            <a:avLst/>
          </a:prstGeom>
          <a:noFill/>
          <a:ln cap="flat" cmpd="sng" w="9525">
            <a:solidFill>
              <a:schemeClr val="dk2"/>
            </a:solidFill>
            <a:prstDash val="solid"/>
            <a:round/>
            <a:headEnd len="med" w="med" type="none"/>
            <a:tailEnd len="med" w="med" type="triangle"/>
          </a:ln>
        </p:spPr>
      </p:cxnSp>
      <p:sp>
        <p:nvSpPr>
          <p:cNvPr id="438" name="Google Shape;438;p35"/>
          <p:cNvSpPr txBox="1"/>
          <p:nvPr/>
        </p:nvSpPr>
        <p:spPr>
          <a:xfrm>
            <a:off x="4013075" y="1416000"/>
            <a:ext cx="9288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2"/>
                </a:solidFill>
                <a:latin typeface="Roboto"/>
                <a:ea typeface="Roboto"/>
                <a:cs typeface="Roboto"/>
                <a:sym typeface="Roboto"/>
              </a:rPr>
              <a:t>API REST</a:t>
            </a:r>
            <a:endParaRPr sz="1200">
              <a:solidFill>
                <a:schemeClr val="dk2"/>
              </a:solidFill>
              <a:latin typeface="Roboto"/>
              <a:ea typeface="Roboto"/>
              <a:cs typeface="Roboto"/>
              <a:sym typeface="Roboto"/>
            </a:endParaRPr>
          </a:p>
        </p:txBody>
      </p:sp>
      <p:pic>
        <p:nvPicPr>
          <p:cNvPr id="439" name="Google Shape;439;p35"/>
          <p:cNvPicPr preferRelativeResize="0"/>
          <p:nvPr/>
        </p:nvPicPr>
        <p:blipFill rotWithShape="1">
          <a:blip r:embed="rId11">
            <a:alphaModFix/>
          </a:blip>
          <a:srcRect b="0" l="0" r="10602" t="0"/>
          <a:stretch/>
        </p:blipFill>
        <p:spPr>
          <a:xfrm>
            <a:off x="3508025" y="2260650"/>
            <a:ext cx="1537343" cy="601875"/>
          </a:xfrm>
          <a:prstGeom prst="rect">
            <a:avLst/>
          </a:prstGeom>
          <a:noFill/>
          <a:ln>
            <a:noFill/>
          </a:ln>
        </p:spPr>
      </p:pic>
      <p:pic>
        <p:nvPicPr>
          <p:cNvPr id="440" name="Google Shape;440;p35"/>
          <p:cNvPicPr preferRelativeResize="0"/>
          <p:nvPr/>
        </p:nvPicPr>
        <p:blipFill>
          <a:blip r:embed="rId7">
            <a:alphaModFix/>
          </a:blip>
          <a:stretch>
            <a:fillRect/>
          </a:stretch>
        </p:blipFill>
        <p:spPr>
          <a:xfrm>
            <a:off x="5477638" y="3243900"/>
            <a:ext cx="1232457" cy="585988"/>
          </a:xfrm>
          <a:prstGeom prst="rect">
            <a:avLst/>
          </a:prstGeom>
          <a:noFill/>
          <a:ln>
            <a:noFill/>
          </a:ln>
        </p:spPr>
      </p:pic>
      <p:sp>
        <p:nvSpPr>
          <p:cNvPr id="441" name="Google Shape;441;p35"/>
          <p:cNvSpPr txBox="1"/>
          <p:nvPr/>
        </p:nvSpPr>
        <p:spPr>
          <a:xfrm>
            <a:off x="5733400" y="1416000"/>
            <a:ext cx="9288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2"/>
                </a:solidFill>
                <a:latin typeface="Roboto"/>
                <a:ea typeface="Roboto"/>
                <a:cs typeface="Roboto"/>
                <a:sym typeface="Roboto"/>
              </a:rPr>
              <a:t>Backend</a:t>
            </a:r>
            <a:endParaRPr sz="1200">
              <a:solidFill>
                <a:schemeClr val="dk2"/>
              </a:solidFill>
              <a:latin typeface="Roboto"/>
              <a:ea typeface="Roboto"/>
              <a:cs typeface="Roboto"/>
              <a:sym typeface="Roboto"/>
            </a:endParaRPr>
          </a:p>
        </p:txBody>
      </p:sp>
      <p:sp>
        <p:nvSpPr>
          <p:cNvPr id="442" name="Google Shape;442;p35"/>
          <p:cNvSpPr txBox="1"/>
          <p:nvPr/>
        </p:nvSpPr>
        <p:spPr>
          <a:xfrm>
            <a:off x="7176350" y="1416000"/>
            <a:ext cx="1381500" cy="3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2"/>
                </a:solidFill>
                <a:latin typeface="Roboto"/>
                <a:ea typeface="Roboto"/>
                <a:cs typeface="Roboto"/>
                <a:sym typeface="Roboto"/>
              </a:rPr>
              <a:t>Base de Datos</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grpSp>
        <p:nvGrpSpPr>
          <p:cNvPr id="447" name="Google Shape;447;p36"/>
          <p:cNvGrpSpPr/>
          <p:nvPr/>
        </p:nvGrpSpPr>
        <p:grpSpPr>
          <a:xfrm>
            <a:off x="3978720" y="6840"/>
            <a:ext cx="5164200" cy="5143200"/>
            <a:chOff x="3978720" y="6840"/>
            <a:chExt cx="5164200" cy="5143200"/>
          </a:xfrm>
        </p:grpSpPr>
        <p:sp>
          <p:nvSpPr>
            <p:cNvPr id="448" name="Google Shape;448;p36"/>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449" name="Google Shape;449;p36"/>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450" name="Google Shape;450;p36"/>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451" name="Google Shape;451;p36"/>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452" name="Google Shape;452;p36"/>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453" name="Google Shape;453;p36"/>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454" name="Google Shape;454;p36"/>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455" name="Google Shape;455;p36"/>
          <p:cNvGrpSpPr/>
          <p:nvPr/>
        </p:nvGrpSpPr>
        <p:grpSpPr>
          <a:xfrm>
            <a:off x="5405271" y="1044240"/>
            <a:ext cx="3160020" cy="3290700"/>
            <a:chOff x="5405271" y="1044240"/>
            <a:chExt cx="3160020" cy="3290700"/>
          </a:xfrm>
        </p:grpSpPr>
        <p:sp>
          <p:nvSpPr>
            <p:cNvPr id="456" name="Google Shape;456;p36"/>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457" name="Google Shape;457;p36"/>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458" name="Google Shape;458;p3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459" name="Google Shape;459;p36"/>
          <p:cNvSpPr txBox="1"/>
          <p:nvPr>
            <p:ph type="title"/>
          </p:nvPr>
        </p:nvSpPr>
        <p:spPr>
          <a:xfrm>
            <a:off x="346028" y="1948375"/>
            <a:ext cx="6990900" cy="818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Metodología</a:t>
            </a:r>
            <a:endParaRPr b="1" sz="3200" u="none" strike="noStrike">
              <a:solidFill>
                <a:schemeClr val="dk1"/>
              </a:solidFill>
              <a:latin typeface="Roboto"/>
              <a:ea typeface="Roboto"/>
              <a:cs typeface="Roboto"/>
              <a:sym typeface="Roboto"/>
            </a:endParaRPr>
          </a:p>
        </p:txBody>
      </p:sp>
      <p:pic>
        <p:nvPicPr>
          <p:cNvPr id="460" name="Google Shape;460;p36"/>
          <p:cNvPicPr preferRelativeResize="0"/>
          <p:nvPr/>
        </p:nvPicPr>
        <p:blipFill>
          <a:blip r:embed="rId4">
            <a:alphaModFix/>
          </a:blip>
          <a:stretch>
            <a:fillRect/>
          </a:stretch>
        </p:blipFill>
        <p:spPr>
          <a:xfrm>
            <a:off x="2961800" y="1321913"/>
            <a:ext cx="2228125" cy="20716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grpSp>
        <p:nvGrpSpPr>
          <p:cNvPr id="155" name="Google Shape;155;p19"/>
          <p:cNvGrpSpPr/>
          <p:nvPr/>
        </p:nvGrpSpPr>
        <p:grpSpPr>
          <a:xfrm>
            <a:off x="6631052" y="2616743"/>
            <a:ext cx="2512412" cy="2533325"/>
            <a:chOff x="4714140" y="683790"/>
            <a:chExt cx="4429500" cy="4466370"/>
          </a:xfrm>
        </p:grpSpPr>
        <p:sp>
          <p:nvSpPr>
            <p:cNvPr id="156" name="Google Shape;156;p19"/>
            <p:cNvSpPr/>
            <p:nvPr/>
          </p:nvSpPr>
          <p:spPr>
            <a:xfrm flipH="1">
              <a:off x="4714140" y="783360"/>
              <a:ext cx="4429500" cy="4366800"/>
            </a:xfrm>
            <a:prstGeom prst="rtTriangle">
              <a:avLst/>
            </a:prstGeom>
            <a:solidFill>
              <a:schemeClr val="dk1"/>
            </a:solidFill>
            <a:ln>
              <a:noFill/>
            </a:ln>
            <a:effectLst>
              <a:reflection blurRad="0" dir="5400000" dist="21611" endA="0" endPos="30000" fadeDir="5400012" kx="0" rotWithShape="0" algn="bl" stPos="0" sy="-100000" ky="0"/>
            </a:effectLst>
          </p:spPr>
          <p:txBody>
            <a:bodyPr anchorCtr="0" anchor="ctr" bIns="51850" lIns="51850" spcFirstLastPara="1" rIns="51850" wrap="square" tIns="51850">
              <a:noAutofit/>
            </a:bodyPr>
            <a:lstStyle/>
            <a:p>
              <a:pPr indent="0" lvl="0" marL="0" marR="0" rtl="0" algn="l">
                <a:lnSpc>
                  <a:spcPct val="100000"/>
                </a:lnSpc>
                <a:spcBef>
                  <a:spcPts val="0"/>
                </a:spcBef>
                <a:spcAft>
                  <a:spcPts val="0"/>
                </a:spcAft>
                <a:buNone/>
              </a:pPr>
              <a:r>
                <a:t/>
              </a:r>
              <a:endParaRPr b="0" i="0" sz="1020" u="none" cap="none" strike="noStrike">
                <a:solidFill>
                  <a:srgbClr val="FFFFFF"/>
                </a:solidFill>
                <a:latin typeface="Noto Sans Symbols"/>
                <a:ea typeface="Noto Sans Symbols"/>
                <a:cs typeface="Noto Sans Symbols"/>
                <a:sym typeface="Noto Sans Symbols"/>
              </a:endParaRPr>
            </a:p>
          </p:txBody>
        </p:sp>
        <p:sp>
          <p:nvSpPr>
            <p:cNvPr id="157" name="Google Shape;157;p19"/>
            <p:cNvSpPr/>
            <p:nvPr/>
          </p:nvSpPr>
          <p:spPr>
            <a:xfrm rot="-2700000">
              <a:off x="7674867" y="1303554"/>
              <a:ext cx="995748" cy="114551"/>
            </a:xfrm>
            <a:prstGeom prst="roundRect">
              <a:avLst>
                <a:gd fmla="val 50000" name="adj"/>
              </a:avLst>
            </a:prstGeom>
            <a:solidFill>
              <a:schemeClr val="lt1"/>
            </a:solidFill>
            <a:ln>
              <a:noFill/>
            </a:ln>
          </p:spPr>
          <p:txBody>
            <a:bodyPr anchorCtr="0" anchor="ctr" bIns="23075" lIns="51850" spcFirstLastPara="1" rIns="51850" wrap="square" tIns="23075">
              <a:noAutofit/>
            </a:bodyPr>
            <a:lstStyle/>
            <a:p>
              <a:pPr indent="0" lvl="0" marL="0" marR="0" rtl="0" algn="l">
                <a:lnSpc>
                  <a:spcPct val="100000"/>
                </a:lnSpc>
                <a:spcBef>
                  <a:spcPts val="0"/>
                </a:spcBef>
                <a:spcAft>
                  <a:spcPts val="0"/>
                </a:spcAft>
                <a:buNone/>
              </a:pPr>
              <a:r>
                <a:t/>
              </a:r>
              <a:endParaRPr b="0" i="0" sz="1020" u="none" cap="none" strike="noStrike">
                <a:solidFill>
                  <a:srgbClr val="000000"/>
                </a:solidFill>
                <a:latin typeface="Noto Sans Symbols"/>
                <a:ea typeface="Noto Sans Symbols"/>
                <a:cs typeface="Noto Sans Symbols"/>
                <a:sym typeface="Noto Sans Symbols"/>
              </a:endParaRPr>
            </a:p>
          </p:txBody>
        </p:sp>
        <p:sp>
          <p:nvSpPr>
            <p:cNvPr id="158" name="Google Shape;158;p19"/>
            <p:cNvSpPr/>
            <p:nvPr/>
          </p:nvSpPr>
          <p:spPr>
            <a:xfrm rot="-2699590">
              <a:off x="4984206" y="3275537"/>
              <a:ext cx="1779576" cy="326259"/>
            </a:xfrm>
            <a:prstGeom prst="roundRect">
              <a:avLst>
                <a:gd fmla="val 50000" name="adj"/>
              </a:avLst>
            </a:prstGeom>
            <a:solidFill>
              <a:schemeClr val="lt2"/>
            </a:solidFill>
            <a:ln>
              <a:noFill/>
            </a:ln>
          </p:spPr>
          <p:txBody>
            <a:bodyPr anchorCtr="0" anchor="ctr" bIns="51850" lIns="51850" spcFirstLastPara="1" rIns="51850" wrap="square" tIns="51850">
              <a:noAutofit/>
            </a:bodyPr>
            <a:lstStyle/>
            <a:p>
              <a:pPr indent="0" lvl="0" marL="0" marR="0" rtl="0" algn="l">
                <a:lnSpc>
                  <a:spcPct val="100000"/>
                </a:lnSpc>
                <a:spcBef>
                  <a:spcPts val="0"/>
                </a:spcBef>
                <a:spcAft>
                  <a:spcPts val="0"/>
                </a:spcAft>
                <a:buNone/>
              </a:pPr>
              <a:r>
                <a:t/>
              </a:r>
              <a:endParaRPr b="0" i="0" sz="1020" u="none" cap="none" strike="noStrike">
                <a:solidFill>
                  <a:srgbClr val="FFFFFF"/>
                </a:solidFill>
                <a:latin typeface="Noto Sans Symbols"/>
                <a:ea typeface="Noto Sans Symbols"/>
                <a:cs typeface="Noto Sans Symbols"/>
                <a:sym typeface="Noto Sans Symbols"/>
              </a:endParaRPr>
            </a:p>
          </p:txBody>
        </p:sp>
        <p:sp>
          <p:nvSpPr>
            <p:cNvPr id="159" name="Google Shape;159;p19"/>
            <p:cNvSpPr/>
            <p:nvPr/>
          </p:nvSpPr>
          <p:spPr>
            <a:xfrm rot="-2699590">
              <a:off x="7107846" y="2092937"/>
              <a:ext cx="1779576" cy="326259"/>
            </a:xfrm>
            <a:prstGeom prst="roundRect">
              <a:avLst>
                <a:gd fmla="val 50000" name="adj"/>
              </a:avLst>
            </a:prstGeom>
            <a:solidFill>
              <a:schemeClr val="lt2"/>
            </a:solidFill>
            <a:ln>
              <a:noFill/>
            </a:ln>
          </p:spPr>
          <p:txBody>
            <a:bodyPr anchorCtr="0" anchor="ctr" bIns="51850" lIns="51850" spcFirstLastPara="1" rIns="51850" wrap="square" tIns="51850">
              <a:noAutofit/>
            </a:bodyPr>
            <a:lstStyle/>
            <a:p>
              <a:pPr indent="0" lvl="0" marL="0" marR="0" rtl="0" algn="l">
                <a:lnSpc>
                  <a:spcPct val="100000"/>
                </a:lnSpc>
                <a:spcBef>
                  <a:spcPts val="0"/>
                </a:spcBef>
                <a:spcAft>
                  <a:spcPts val="0"/>
                </a:spcAft>
                <a:buNone/>
              </a:pPr>
              <a:r>
                <a:t/>
              </a:r>
              <a:endParaRPr b="0" i="0" sz="1020" u="none" cap="none" strike="noStrike">
                <a:solidFill>
                  <a:srgbClr val="FFFFFF"/>
                </a:solidFill>
                <a:latin typeface="Noto Sans Symbols"/>
                <a:ea typeface="Noto Sans Symbols"/>
                <a:cs typeface="Noto Sans Symbols"/>
                <a:sym typeface="Noto Sans Symbols"/>
              </a:endParaRPr>
            </a:p>
          </p:txBody>
        </p:sp>
        <p:sp>
          <p:nvSpPr>
            <p:cNvPr id="160" name="Google Shape;160;p19"/>
            <p:cNvSpPr/>
            <p:nvPr/>
          </p:nvSpPr>
          <p:spPr>
            <a:xfrm rot="-2699590">
              <a:off x="6792438" y="1242991"/>
              <a:ext cx="1779576" cy="477297"/>
            </a:xfrm>
            <a:prstGeom prst="roundRect">
              <a:avLst>
                <a:gd fmla="val 50000" name="adj"/>
              </a:avLst>
            </a:prstGeom>
            <a:solidFill>
              <a:schemeClr val="dk2"/>
            </a:solidFill>
            <a:ln>
              <a:noFill/>
            </a:ln>
          </p:spPr>
          <p:txBody>
            <a:bodyPr anchorCtr="0" anchor="ctr" bIns="51850" lIns="51850" spcFirstLastPara="1" rIns="51850" wrap="square" tIns="51850">
              <a:noAutofit/>
            </a:bodyPr>
            <a:lstStyle/>
            <a:p>
              <a:pPr indent="0" lvl="0" marL="0" marR="0" rtl="0" algn="l">
                <a:lnSpc>
                  <a:spcPct val="100000"/>
                </a:lnSpc>
                <a:spcBef>
                  <a:spcPts val="0"/>
                </a:spcBef>
                <a:spcAft>
                  <a:spcPts val="0"/>
                </a:spcAft>
                <a:buNone/>
              </a:pPr>
              <a:r>
                <a:t/>
              </a:r>
              <a:endParaRPr b="0" i="0" sz="1020" u="none" cap="none" strike="noStrike">
                <a:solidFill>
                  <a:srgbClr val="000000"/>
                </a:solidFill>
                <a:latin typeface="Noto Sans Symbols"/>
                <a:ea typeface="Noto Sans Symbols"/>
                <a:cs typeface="Noto Sans Symbols"/>
                <a:sym typeface="Noto Sans Symbols"/>
              </a:endParaRPr>
            </a:p>
          </p:txBody>
        </p:sp>
        <p:sp>
          <p:nvSpPr>
            <p:cNvPr id="161" name="Google Shape;161;p19"/>
            <p:cNvSpPr/>
            <p:nvPr/>
          </p:nvSpPr>
          <p:spPr>
            <a:xfrm rot="-2699590">
              <a:off x="5127438" y="3849391"/>
              <a:ext cx="1779576" cy="477297"/>
            </a:xfrm>
            <a:prstGeom prst="roundRect">
              <a:avLst>
                <a:gd fmla="val 50000" name="adj"/>
              </a:avLst>
            </a:prstGeom>
            <a:solidFill>
              <a:schemeClr val="dk2"/>
            </a:solidFill>
            <a:ln>
              <a:noFill/>
            </a:ln>
          </p:spPr>
          <p:txBody>
            <a:bodyPr anchorCtr="0" anchor="ctr" bIns="51850" lIns="51850" spcFirstLastPara="1" rIns="51850" wrap="square" tIns="51850">
              <a:noAutofit/>
            </a:bodyPr>
            <a:lstStyle/>
            <a:p>
              <a:pPr indent="0" lvl="0" marL="0" marR="0" rtl="0" algn="l">
                <a:lnSpc>
                  <a:spcPct val="100000"/>
                </a:lnSpc>
                <a:spcBef>
                  <a:spcPts val="0"/>
                </a:spcBef>
                <a:spcAft>
                  <a:spcPts val="0"/>
                </a:spcAft>
                <a:buNone/>
              </a:pPr>
              <a:r>
                <a:t/>
              </a:r>
              <a:endParaRPr b="0" i="0" sz="1020" u="none" cap="none" strike="noStrike">
                <a:solidFill>
                  <a:srgbClr val="000000"/>
                </a:solidFill>
                <a:latin typeface="Noto Sans Symbols"/>
                <a:ea typeface="Noto Sans Symbols"/>
                <a:cs typeface="Noto Sans Symbols"/>
                <a:sym typeface="Noto Sans Symbols"/>
              </a:endParaRPr>
            </a:p>
          </p:txBody>
        </p:sp>
      </p:grpSp>
      <p:sp>
        <p:nvSpPr>
          <p:cNvPr id="162" name="Google Shape;162;p19"/>
          <p:cNvSpPr txBox="1"/>
          <p:nvPr>
            <p:ph idx="1" type="body"/>
          </p:nvPr>
        </p:nvSpPr>
        <p:spPr>
          <a:xfrm>
            <a:off x="398850" y="836025"/>
            <a:ext cx="8346300" cy="3885600"/>
          </a:xfrm>
          <a:prstGeom prst="rect">
            <a:avLst/>
          </a:prstGeom>
        </p:spPr>
        <p:txBody>
          <a:bodyPr anchorCtr="0" anchor="t" bIns="0" lIns="0" spcFirstLastPara="1" rIns="0" wrap="square" tIns="0">
            <a:normAutofit lnSpcReduction="10000"/>
          </a:bodyPr>
          <a:lstStyle/>
          <a:p>
            <a:pPr indent="0" lvl="0" marL="457200" rtl="0" algn="just">
              <a:spcBef>
                <a:spcPts val="0"/>
              </a:spcBef>
              <a:spcAft>
                <a:spcPts val="0"/>
              </a:spcAft>
              <a:buNone/>
            </a:pPr>
            <a:r>
              <a:rPr b="1" lang="en-US" sz="2100">
                <a:solidFill>
                  <a:schemeClr val="dk1"/>
                </a:solidFill>
              </a:rPr>
              <a:t>01   CONTEXTO                		08   METODOLOGÍA</a:t>
            </a:r>
            <a:endParaRPr b="1" sz="2100">
              <a:solidFill>
                <a:schemeClr val="dk1"/>
              </a:solidFill>
            </a:endParaRPr>
          </a:p>
          <a:p>
            <a:pPr indent="0" lvl="0" marL="457200" rtl="0" algn="just">
              <a:spcBef>
                <a:spcPts val="1200"/>
              </a:spcBef>
              <a:spcAft>
                <a:spcPts val="0"/>
              </a:spcAft>
              <a:buNone/>
            </a:pPr>
            <a:r>
              <a:rPr b="1" lang="en-US" sz="2100">
                <a:solidFill>
                  <a:schemeClr val="dk1"/>
                </a:solidFill>
              </a:rPr>
              <a:t>02   PROBLEMA                		09   ROLES</a:t>
            </a:r>
            <a:endParaRPr b="1" sz="2100">
              <a:solidFill>
                <a:schemeClr val="dk1"/>
              </a:solidFill>
            </a:endParaRPr>
          </a:p>
          <a:p>
            <a:pPr indent="0" lvl="0" marL="457200" rtl="0" algn="just">
              <a:spcBef>
                <a:spcPts val="1200"/>
              </a:spcBef>
              <a:spcAft>
                <a:spcPts val="0"/>
              </a:spcAft>
              <a:buNone/>
            </a:pPr>
            <a:r>
              <a:rPr b="1" lang="en-US" sz="2100">
                <a:solidFill>
                  <a:schemeClr val="dk1"/>
                </a:solidFill>
              </a:rPr>
              <a:t>03   NECESIDAD               		10   SPRINTS</a:t>
            </a:r>
            <a:endParaRPr b="1" sz="2100">
              <a:solidFill>
                <a:schemeClr val="dk1"/>
              </a:solidFill>
            </a:endParaRPr>
          </a:p>
          <a:p>
            <a:pPr indent="0" lvl="0" marL="457200" rtl="0" algn="just">
              <a:spcBef>
                <a:spcPts val="1200"/>
              </a:spcBef>
              <a:spcAft>
                <a:spcPts val="0"/>
              </a:spcAft>
              <a:buNone/>
            </a:pPr>
            <a:r>
              <a:rPr b="1" lang="en-US" sz="2100">
                <a:solidFill>
                  <a:schemeClr val="dk1"/>
                </a:solidFill>
              </a:rPr>
              <a:t>04   SOLUCIÓN                		11   CRONOGRAMA</a:t>
            </a:r>
            <a:endParaRPr b="1" sz="2100">
              <a:solidFill>
                <a:schemeClr val="dk1"/>
              </a:solidFill>
            </a:endParaRPr>
          </a:p>
          <a:p>
            <a:pPr indent="0" lvl="0" marL="457200" rtl="0" algn="just">
              <a:spcBef>
                <a:spcPts val="1200"/>
              </a:spcBef>
              <a:spcAft>
                <a:spcPts val="0"/>
              </a:spcAft>
              <a:buNone/>
            </a:pPr>
            <a:r>
              <a:rPr b="1" lang="en-US" sz="2100">
                <a:solidFill>
                  <a:schemeClr val="dk1"/>
                </a:solidFill>
              </a:rPr>
              <a:t>05   R. FUNCIONALES       		12   EVIDENCIAS</a:t>
            </a:r>
            <a:endParaRPr b="1" sz="2100">
              <a:solidFill>
                <a:schemeClr val="dk1"/>
              </a:solidFill>
            </a:endParaRPr>
          </a:p>
          <a:p>
            <a:pPr indent="0" lvl="0" marL="457200" rtl="0" algn="just">
              <a:spcBef>
                <a:spcPts val="1200"/>
              </a:spcBef>
              <a:spcAft>
                <a:spcPts val="0"/>
              </a:spcAft>
              <a:buNone/>
            </a:pPr>
            <a:r>
              <a:rPr b="1" lang="en-US" sz="2100">
                <a:solidFill>
                  <a:schemeClr val="dk1"/>
                </a:solidFill>
              </a:rPr>
              <a:t>06   R. NO FUNCIONALES   	13   CONCLUSIONES</a:t>
            </a:r>
            <a:endParaRPr b="1" sz="2100">
              <a:solidFill>
                <a:schemeClr val="dk1"/>
              </a:solidFill>
            </a:endParaRPr>
          </a:p>
          <a:p>
            <a:pPr indent="0" lvl="0" marL="457200" rtl="0" algn="just">
              <a:spcBef>
                <a:spcPts val="1200"/>
              </a:spcBef>
              <a:spcAft>
                <a:spcPts val="0"/>
              </a:spcAft>
              <a:buNone/>
            </a:pPr>
            <a:r>
              <a:rPr b="1" lang="en-US" sz="2100">
                <a:solidFill>
                  <a:schemeClr val="dk1"/>
                </a:solidFill>
              </a:rPr>
              <a:t>07   ARQUITECTURA</a:t>
            </a:r>
            <a:endParaRPr b="1" sz="2100">
              <a:solidFill>
                <a:schemeClr val="dk1"/>
              </a:solidFill>
            </a:endParaRPr>
          </a:p>
          <a:p>
            <a:pPr indent="0" lvl="0" marL="0" rtl="0" algn="l">
              <a:spcBef>
                <a:spcPts val="1200"/>
              </a:spcBef>
              <a:spcAft>
                <a:spcPts val="1200"/>
              </a:spcAft>
              <a:buNone/>
            </a:pPr>
            <a:r>
              <a:t/>
            </a:r>
            <a:endParaRPr b="1" sz="2100">
              <a:solidFill>
                <a:schemeClr val="dk1"/>
              </a:solidFill>
            </a:endParaRPr>
          </a:p>
        </p:txBody>
      </p:sp>
      <p:sp>
        <p:nvSpPr>
          <p:cNvPr id="163" name="Google Shape;163;p19"/>
          <p:cNvSpPr txBox="1"/>
          <p:nvPr>
            <p:ph type="title"/>
          </p:nvPr>
        </p:nvSpPr>
        <p:spPr>
          <a:xfrm>
            <a:off x="748415" y="0"/>
            <a:ext cx="6990900" cy="818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00000"/>
              <a:buFont typeface="Archivo Black"/>
              <a:buNone/>
            </a:pPr>
            <a:r>
              <a:rPr b="1" lang="en-US" sz="3200">
                <a:solidFill>
                  <a:schemeClr val="dk1"/>
                </a:solidFill>
                <a:latin typeface="Roboto"/>
                <a:ea typeface="Roboto"/>
                <a:cs typeface="Roboto"/>
                <a:sym typeface="Roboto"/>
              </a:rPr>
              <a:t>Índice de Contenido</a:t>
            </a:r>
            <a:endParaRPr b="1" sz="3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ct val="100000"/>
              <a:buFont typeface="Archivo Black"/>
              <a:buNone/>
            </a:pPr>
            <a:r>
              <a:rPr b="1" lang="en-US" sz="3200">
                <a:solidFill>
                  <a:schemeClr val="dk1"/>
                </a:solidFill>
                <a:latin typeface="Roboto"/>
                <a:ea typeface="Roboto"/>
                <a:cs typeface="Roboto"/>
                <a:sym typeface="Roboto"/>
              </a:rPr>
              <a:t>	</a:t>
            </a:r>
            <a:endParaRPr b="1" sz="3200">
              <a:solidFill>
                <a:schemeClr val="dk1"/>
              </a:solidFill>
              <a:latin typeface="Roboto"/>
              <a:ea typeface="Roboto"/>
              <a:cs typeface="Roboto"/>
              <a:sym typeface="Roboto"/>
            </a:endParaRPr>
          </a:p>
        </p:txBody>
      </p:sp>
      <p:sp>
        <p:nvSpPr>
          <p:cNvPr id="164" name="Google Shape;164;p1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7"/>
          <p:cNvSpPr txBox="1"/>
          <p:nvPr>
            <p:ph idx="1" type="body"/>
          </p:nvPr>
        </p:nvSpPr>
        <p:spPr>
          <a:xfrm>
            <a:off x="157075" y="1511975"/>
            <a:ext cx="8655900" cy="35610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1200"/>
              </a:spcBef>
              <a:spcAft>
                <a:spcPts val="0"/>
              </a:spcAft>
              <a:buNone/>
            </a:pPr>
            <a:r>
              <a:rPr lang="en-US" sz="1600">
                <a:solidFill>
                  <a:srgbClr val="000000"/>
                </a:solidFill>
              </a:rPr>
              <a:t>Para el proyecto "</a:t>
            </a:r>
            <a:r>
              <a:rPr lang="en-US" sz="1600">
                <a:solidFill>
                  <a:srgbClr val="000000"/>
                </a:solidFill>
              </a:rPr>
              <a:t>Inteligencia</a:t>
            </a:r>
            <a:r>
              <a:rPr lang="en-US" sz="1600">
                <a:solidFill>
                  <a:srgbClr val="000000"/>
                </a:solidFill>
              </a:rPr>
              <a:t> Operacional Cambiaso (IOC)", se usará una</a:t>
            </a:r>
            <a:endParaRPr sz="1600">
              <a:solidFill>
                <a:srgbClr val="000000"/>
              </a:solidFill>
            </a:endParaRPr>
          </a:p>
          <a:p>
            <a:pPr indent="0" lvl="0" marL="0" rtl="0" algn="l">
              <a:spcBef>
                <a:spcPts val="1200"/>
              </a:spcBef>
              <a:spcAft>
                <a:spcPts val="0"/>
              </a:spcAft>
              <a:buNone/>
            </a:pPr>
            <a:r>
              <a:rPr lang="en-US" sz="1600">
                <a:solidFill>
                  <a:srgbClr val="000000"/>
                </a:solidFill>
              </a:rPr>
              <a:t>m</a:t>
            </a:r>
            <a:r>
              <a:rPr lang="en-US" sz="1600">
                <a:solidFill>
                  <a:srgbClr val="000000"/>
                </a:solidFill>
              </a:rPr>
              <a:t>etodología ágil</a:t>
            </a:r>
            <a:r>
              <a:rPr b="1" lang="en-US" sz="1600">
                <a:solidFill>
                  <a:srgbClr val="000000"/>
                </a:solidFill>
              </a:rPr>
              <a:t> Scrum</a:t>
            </a:r>
            <a:r>
              <a:rPr lang="en-US" sz="1600">
                <a:solidFill>
                  <a:srgbClr val="000000"/>
                </a:solidFill>
              </a:rPr>
              <a:t> y complementado con un tablero </a:t>
            </a:r>
            <a:r>
              <a:rPr b="1" lang="en-US" sz="1600">
                <a:solidFill>
                  <a:srgbClr val="000000"/>
                </a:solidFill>
              </a:rPr>
              <a:t>Kanban</a:t>
            </a:r>
            <a:r>
              <a:rPr lang="en-US" sz="1600">
                <a:solidFill>
                  <a:srgbClr val="000000"/>
                </a:solidFill>
              </a:rPr>
              <a:t>.</a:t>
            </a:r>
            <a:endParaRPr sz="1600">
              <a:solidFill>
                <a:srgbClr val="000000"/>
              </a:solidFill>
            </a:endParaRPr>
          </a:p>
          <a:p>
            <a:pPr indent="-322580" lvl="0" marL="457200" rtl="0" algn="l">
              <a:spcBef>
                <a:spcPts val="1200"/>
              </a:spcBef>
              <a:spcAft>
                <a:spcPts val="0"/>
              </a:spcAft>
              <a:buClr>
                <a:srgbClr val="000000"/>
              </a:buClr>
              <a:buSzPct val="100000"/>
              <a:buFont typeface="Arial"/>
              <a:buChar char="●"/>
            </a:pPr>
            <a:r>
              <a:rPr b="1" lang="en-US">
                <a:solidFill>
                  <a:srgbClr val="000000"/>
                </a:solidFill>
              </a:rPr>
              <a:t>Scrum:</a:t>
            </a:r>
            <a:r>
              <a:rPr lang="en-US" sz="1600">
                <a:solidFill>
                  <a:srgbClr val="000000"/>
                </a:solidFill>
              </a:rPr>
              <a:t>  podremos dividir el proyecto en ciclos de trabajo cortos (Sprints de 4 semanas), lo que permite entregar avances funcionales de forma regular, adaptarnos a cambios y gestionar riesgos rápidamente.</a:t>
            </a:r>
            <a:endParaRPr sz="1600">
              <a:solidFill>
                <a:srgbClr val="000000"/>
              </a:solidFill>
            </a:endParaRPr>
          </a:p>
          <a:p>
            <a:pPr indent="-322580" lvl="0" marL="457200" rtl="0" algn="l">
              <a:spcBef>
                <a:spcPts val="0"/>
              </a:spcBef>
              <a:spcAft>
                <a:spcPts val="0"/>
              </a:spcAft>
              <a:buClr>
                <a:srgbClr val="000000"/>
              </a:buClr>
              <a:buSzPct val="100000"/>
              <a:buFont typeface="Arial"/>
              <a:buChar char="●"/>
            </a:pPr>
            <a:r>
              <a:rPr b="1" lang="en-US">
                <a:solidFill>
                  <a:srgbClr val="000000"/>
                </a:solidFill>
              </a:rPr>
              <a:t>Kanban:</a:t>
            </a:r>
            <a:r>
              <a:rPr lang="en-US" sz="1600">
                <a:solidFill>
                  <a:srgbClr val="000000"/>
                </a:solidFill>
              </a:rPr>
              <a:t> </a:t>
            </a:r>
            <a:r>
              <a:rPr lang="en-US" sz="1600">
                <a:solidFill>
                  <a:srgbClr val="000000"/>
                </a:solidFill>
              </a:rPr>
              <a:t>visualizamos</a:t>
            </a:r>
            <a:r>
              <a:rPr lang="en-US" sz="1600">
                <a:solidFill>
                  <a:srgbClr val="000000"/>
                </a:solidFill>
              </a:rPr>
              <a:t> las tareas dentro de cada ciclo, optimizando el flujo de trabajo y detectando posibles retrasos.</a:t>
            </a:r>
            <a:endParaRPr sz="1600">
              <a:solidFill>
                <a:srgbClr val="000000"/>
              </a:solidFill>
            </a:endParaRPr>
          </a:p>
          <a:p>
            <a:pPr indent="0" lvl="0" marL="0" rtl="0" algn="l">
              <a:spcBef>
                <a:spcPts val="1200"/>
              </a:spcBef>
              <a:spcAft>
                <a:spcPts val="0"/>
              </a:spcAft>
              <a:buNone/>
            </a:pPr>
            <a:r>
              <a:rPr lang="en-US" sz="1600">
                <a:solidFill>
                  <a:srgbClr val="000000"/>
                </a:solidFill>
              </a:rPr>
              <a:t>Esta combinación se </a:t>
            </a:r>
            <a:r>
              <a:rPr lang="en-US" sz="1600">
                <a:solidFill>
                  <a:srgbClr val="000000"/>
                </a:solidFill>
              </a:rPr>
              <a:t>seleccionó</a:t>
            </a:r>
            <a:r>
              <a:rPr lang="en-US" sz="1600">
                <a:solidFill>
                  <a:srgbClr val="000000"/>
                </a:solidFill>
              </a:rPr>
              <a:t> porque es ideal para un proyecto con requisitos en constante </a:t>
            </a:r>
            <a:r>
              <a:rPr lang="en-US" sz="1600">
                <a:solidFill>
                  <a:srgbClr val="000000"/>
                </a:solidFill>
              </a:rPr>
              <a:t>evolución</a:t>
            </a:r>
            <a:r>
              <a:rPr lang="en-US" sz="1600">
                <a:solidFill>
                  <a:srgbClr val="000000"/>
                </a:solidFill>
              </a:rPr>
              <a:t> y un equipo pequeño, ya que fomenta la entrega de valor continua, la flexibilidad y un ritmo de trabajo disciplinado.</a:t>
            </a:r>
            <a:endParaRPr sz="1600">
              <a:solidFill>
                <a:srgbClr val="000000"/>
              </a:solidFill>
            </a:endParaRPr>
          </a:p>
          <a:p>
            <a:pPr indent="0" lvl="0" marL="0" marR="0" rtl="0" algn="l">
              <a:lnSpc>
                <a:spcPct val="100000"/>
              </a:lnSpc>
              <a:spcBef>
                <a:spcPts val="1200"/>
              </a:spcBef>
              <a:spcAft>
                <a:spcPts val="0"/>
              </a:spcAft>
              <a:buClr>
                <a:schemeClr val="dk1"/>
              </a:buClr>
              <a:buSzPct val="100000"/>
              <a:buFont typeface="Manrope"/>
              <a:buNone/>
            </a:pPr>
            <a:r>
              <a:t/>
            </a:r>
            <a:endParaRPr b="1" sz="1400">
              <a:solidFill>
                <a:schemeClr val="dk1"/>
              </a:solidFill>
            </a:endParaRPr>
          </a:p>
          <a:p>
            <a:pPr indent="0" lvl="0" marL="0" marR="0" rtl="0" algn="l">
              <a:lnSpc>
                <a:spcPct val="100000"/>
              </a:lnSpc>
              <a:spcBef>
                <a:spcPts val="1200"/>
              </a:spcBef>
              <a:spcAft>
                <a:spcPts val="1200"/>
              </a:spcAft>
              <a:buClr>
                <a:schemeClr val="dk1"/>
              </a:buClr>
              <a:buSzPct val="87500"/>
              <a:buFont typeface="Manrope"/>
              <a:buNone/>
            </a:pPr>
            <a:r>
              <a:t/>
            </a:r>
            <a:endParaRPr sz="1600">
              <a:solidFill>
                <a:schemeClr val="dk1"/>
              </a:solidFill>
              <a:latin typeface="Manrope"/>
              <a:ea typeface="Manrope"/>
              <a:cs typeface="Manrope"/>
              <a:sym typeface="Manrope"/>
            </a:endParaRPr>
          </a:p>
        </p:txBody>
      </p:sp>
      <p:sp>
        <p:nvSpPr>
          <p:cNvPr id="466" name="Google Shape;466;p3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pic>
        <p:nvPicPr>
          <p:cNvPr id="467" name="Google Shape;467;p37"/>
          <p:cNvPicPr preferRelativeResize="0"/>
          <p:nvPr/>
        </p:nvPicPr>
        <p:blipFill>
          <a:blip r:embed="rId3">
            <a:alphaModFix/>
          </a:blip>
          <a:stretch>
            <a:fillRect/>
          </a:stretch>
        </p:blipFill>
        <p:spPr>
          <a:xfrm>
            <a:off x="2585750" y="126175"/>
            <a:ext cx="3203074" cy="13858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grpSp>
        <p:nvGrpSpPr>
          <p:cNvPr id="472" name="Google Shape;472;p38"/>
          <p:cNvGrpSpPr/>
          <p:nvPr/>
        </p:nvGrpSpPr>
        <p:grpSpPr>
          <a:xfrm>
            <a:off x="3978720" y="6840"/>
            <a:ext cx="5164200" cy="5143200"/>
            <a:chOff x="3978720" y="6840"/>
            <a:chExt cx="5164200" cy="5143200"/>
          </a:xfrm>
        </p:grpSpPr>
        <p:sp>
          <p:nvSpPr>
            <p:cNvPr id="473" name="Google Shape;473;p38"/>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474" name="Google Shape;474;p38"/>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475" name="Google Shape;475;p38"/>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476" name="Google Shape;476;p38"/>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477" name="Google Shape;477;p38"/>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478" name="Google Shape;478;p38"/>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479" name="Google Shape;479;p38"/>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480" name="Google Shape;480;p38"/>
          <p:cNvGrpSpPr/>
          <p:nvPr/>
        </p:nvGrpSpPr>
        <p:grpSpPr>
          <a:xfrm>
            <a:off x="5405271" y="1044240"/>
            <a:ext cx="3160020" cy="3290700"/>
            <a:chOff x="5405271" y="1044240"/>
            <a:chExt cx="3160020" cy="3290700"/>
          </a:xfrm>
        </p:grpSpPr>
        <p:sp>
          <p:nvSpPr>
            <p:cNvPr id="481" name="Google Shape;481;p38"/>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482" name="Google Shape;482;p38"/>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483" name="Google Shape;483;p3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484" name="Google Shape;484;p38"/>
          <p:cNvSpPr txBox="1"/>
          <p:nvPr>
            <p:ph type="title"/>
          </p:nvPr>
        </p:nvSpPr>
        <p:spPr>
          <a:xfrm>
            <a:off x="346028" y="1948375"/>
            <a:ext cx="6990900" cy="818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Roles</a:t>
            </a:r>
            <a:endParaRPr b="1" sz="3200" u="none" strike="noStrike">
              <a:solidFill>
                <a:schemeClr val="dk1"/>
              </a:solidFill>
              <a:latin typeface="Roboto"/>
              <a:ea typeface="Roboto"/>
              <a:cs typeface="Roboto"/>
              <a:sym typeface="Roboto"/>
            </a:endParaRPr>
          </a:p>
        </p:txBody>
      </p:sp>
      <p:pic>
        <p:nvPicPr>
          <p:cNvPr id="485" name="Google Shape;485;p38"/>
          <p:cNvPicPr preferRelativeResize="0"/>
          <p:nvPr/>
        </p:nvPicPr>
        <p:blipFill rotWithShape="1">
          <a:blip r:embed="rId4">
            <a:alphaModFix/>
          </a:blip>
          <a:srcRect b="23569" l="13106" r="12884" t="8876"/>
          <a:stretch/>
        </p:blipFill>
        <p:spPr>
          <a:xfrm>
            <a:off x="1673125" y="921695"/>
            <a:ext cx="2843001" cy="27287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solidFill>
                  <a:schemeClr val="dk2"/>
                </a:solidFill>
              </a:rPr>
              <a:t>‹#›</a:t>
            </a:fld>
            <a:endParaRPr>
              <a:solidFill>
                <a:schemeClr val="dk2"/>
              </a:solidFill>
            </a:endParaRPr>
          </a:p>
        </p:txBody>
      </p:sp>
      <p:pic>
        <p:nvPicPr>
          <p:cNvPr id="491" name="Google Shape;491;p39"/>
          <p:cNvPicPr preferRelativeResize="0"/>
          <p:nvPr/>
        </p:nvPicPr>
        <p:blipFill>
          <a:blip r:embed="rId3">
            <a:alphaModFix/>
          </a:blip>
          <a:stretch>
            <a:fillRect/>
          </a:stretch>
        </p:blipFill>
        <p:spPr>
          <a:xfrm>
            <a:off x="385025" y="101700"/>
            <a:ext cx="4097501" cy="4889399"/>
          </a:xfrm>
          <a:prstGeom prst="rect">
            <a:avLst/>
          </a:prstGeom>
          <a:noFill/>
          <a:ln>
            <a:noFill/>
          </a:ln>
        </p:spPr>
      </p:pic>
      <p:pic>
        <p:nvPicPr>
          <p:cNvPr id="492" name="Google Shape;492;p39"/>
          <p:cNvPicPr preferRelativeResize="0"/>
          <p:nvPr/>
        </p:nvPicPr>
        <p:blipFill>
          <a:blip r:embed="rId4">
            <a:alphaModFix/>
          </a:blip>
          <a:stretch>
            <a:fillRect/>
          </a:stretch>
        </p:blipFill>
        <p:spPr>
          <a:xfrm>
            <a:off x="4761125" y="141000"/>
            <a:ext cx="4020050" cy="48108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pic>
        <p:nvPicPr>
          <p:cNvPr id="498" name="Google Shape;498;p40"/>
          <p:cNvPicPr preferRelativeResize="0"/>
          <p:nvPr/>
        </p:nvPicPr>
        <p:blipFill>
          <a:blip r:embed="rId3">
            <a:alphaModFix/>
          </a:blip>
          <a:stretch>
            <a:fillRect/>
          </a:stretch>
        </p:blipFill>
        <p:spPr>
          <a:xfrm>
            <a:off x="1924000" y="197150"/>
            <a:ext cx="4066959" cy="48387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grpSp>
        <p:nvGrpSpPr>
          <p:cNvPr id="503" name="Google Shape;503;p41"/>
          <p:cNvGrpSpPr/>
          <p:nvPr/>
        </p:nvGrpSpPr>
        <p:grpSpPr>
          <a:xfrm>
            <a:off x="3978720" y="6840"/>
            <a:ext cx="5164200" cy="5143200"/>
            <a:chOff x="3978720" y="6840"/>
            <a:chExt cx="5164200" cy="5143200"/>
          </a:xfrm>
        </p:grpSpPr>
        <p:sp>
          <p:nvSpPr>
            <p:cNvPr id="504" name="Google Shape;504;p41"/>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505" name="Google Shape;505;p41"/>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506" name="Google Shape;506;p41"/>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507" name="Google Shape;507;p41"/>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508" name="Google Shape;508;p41"/>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509" name="Google Shape;509;p41"/>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510" name="Google Shape;510;p41"/>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511" name="Google Shape;511;p41"/>
          <p:cNvGrpSpPr/>
          <p:nvPr/>
        </p:nvGrpSpPr>
        <p:grpSpPr>
          <a:xfrm>
            <a:off x="5405271" y="1044240"/>
            <a:ext cx="3160020" cy="3290700"/>
            <a:chOff x="5405271" y="1044240"/>
            <a:chExt cx="3160020" cy="3290700"/>
          </a:xfrm>
        </p:grpSpPr>
        <p:sp>
          <p:nvSpPr>
            <p:cNvPr id="512" name="Google Shape;512;p41"/>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513" name="Google Shape;513;p41"/>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514" name="Google Shape;514;p4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515" name="Google Shape;515;p41"/>
          <p:cNvSpPr txBox="1"/>
          <p:nvPr>
            <p:ph type="title"/>
          </p:nvPr>
        </p:nvSpPr>
        <p:spPr>
          <a:xfrm>
            <a:off x="346028" y="1948375"/>
            <a:ext cx="6990900" cy="818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Sprints</a:t>
            </a:r>
            <a:endParaRPr b="1" sz="3200" u="none" strike="noStrike">
              <a:solidFill>
                <a:schemeClr val="dk1"/>
              </a:solidFill>
              <a:latin typeface="Roboto"/>
              <a:ea typeface="Roboto"/>
              <a:cs typeface="Roboto"/>
              <a:sym typeface="Roboto"/>
            </a:endParaRPr>
          </a:p>
        </p:txBody>
      </p:sp>
      <p:pic>
        <p:nvPicPr>
          <p:cNvPr id="516" name="Google Shape;516;p41"/>
          <p:cNvPicPr preferRelativeResize="0"/>
          <p:nvPr/>
        </p:nvPicPr>
        <p:blipFill>
          <a:blip r:embed="rId4">
            <a:alphaModFix/>
          </a:blip>
          <a:stretch>
            <a:fillRect/>
          </a:stretch>
        </p:blipFill>
        <p:spPr>
          <a:xfrm>
            <a:off x="2336400" y="1321913"/>
            <a:ext cx="2106229" cy="2071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522" name="Google Shape;522;p42"/>
          <p:cNvSpPr txBox="1"/>
          <p:nvPr>
            <p:ph type="title"/>
          </p:nvPr>
        </p:nvSpPr>
        <p:spPr>
          <a:xfrm>
            <a:off x="3476188" y="126625"/>
            <a:ext cx="1495500" cy="55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Sprints</a:t>
            </a:r>
            <a:endParaRPr b="1" sz="3200" u="none" strike="noStrike">
              <a:solidFill>
                <a:schemeClr val="dk1"/>
              </a:solidFill>
              <a:latin typeface="Roboto"/>
              <a:ea typeface="Roboto"/>
              <a:cs typeface="Roboto"/>
              <a:sym typeface="Roboto"/>
            </a:endParaRPr>
          </a:p>
        </p:txBody>
      </p:sp>
      <p:grpSp>
        <p:nvGrpSpPr>
          <p:cNvPr id="523" name="Google Shape;523;p42"/>
          <p:cNvGrpSpPr/>
          <p:nvPr/>
        </p:nvGrpSpPr>
        <p:grpSpPr>
          <a:xfrm>
            <a:off x="5" y="1250900"/>
            <a:ext cx="3015022" cy="924600"/>
            <a:chOff x="119050" y="1242975"/>
            <a:chExt cx="3748163" cy="924600"/>
          </a:xfrm>
        </p:grpSpPr>
        <p:cxnSp>
          <p:nvCxnSpPr>
            <p:cNvPr id="524" name="Google Shape;524;p42"/>
            <p:cNvCxnSpPr/>
            <p:nvPr/>
          </p:nvCxnSpPr>
          <p:spPr>
            <a:xfrm rot="10800000">
              <a:off x="2642013" y="1654113"/>
              <a:ext cx="1225200" cy="0"/>
            </a:xfrm>
            <a:prstGeom prst="straightConnector1">
              <a:avLst/>
            </a:prstGeom>
            <a:noFill/>
            <a:ln cap="flat" cmpd="sng" w="9525">
              <a:solidFill>
                <a:srgbClr val="0B5394"/>
              </a:solidFill>
              <a:prstDash val="solid"/>
              <a:round/>
              <a:headEnd len="sm" w="sm" type="none"/>
              <a:tailEnd len="med" w="med" type="oval"/>
            </a:ln>
          </p:spPr>
        </p:cxnSp>
        <p:sp>
          <p:nvSpPr>
            <p:cNvPr id="525" name="Google Shape;525;p42"/>
            <p:cNvSpPr txBox="1"/>
            <p:nvPr/>
          </p:nvSpPr>
          <p:spPr>
            <a:xfrm>
              <a:off x="119050" y="1242975"/>
              <a:ext cx="2313900" cy="92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100">
                  <a:latin typeface="Roboto"/>
                  <a:ea typeface="Roboto"/>
                  <a:cs typeface="Roboto"/>
                  <a:sym typeface="Roboto"/>
                </a:rPr>
                <a:t>Sprint 0: Fundación y Planificación</a:t>
              </a:r>
              <a:endParaRPr b="1" sz="1100">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rPr lang="en-US" sz="800">
                  <a:latin typeface="Roboto"/>
                  <a:ea typeface="Roboto"/>
                  <a:cs typeface="Roboto"/>
                  <a:sym typeface="Roboto"/>
                </a:rPr>
                <a:t>Establecer la base técnica, arquitectónica y de gestión del proyecto, incluyendo la definición de requisitos, el product backlog y la arquitectura. Configuración de Entornos. </a:t>
              </a:r>
              <a:r>
                <a:rPr b="1" lang="en-US" sz="800">
                  <a:latin typeface="Roboto"/>
                  <a:ea typeface="Roboto"/>
                  <a:cs typeface="Roboto"/>
                  <a:sym typeface="Roboto"/>
                </a:rPr>
                <a:t>4 Semanas.</a:t>
              </a:r>
              <a:endParaRPr b="1" sz="800">
                <a:latin typeface="Roboto"/>
                <a:ea typeface="Roboto"/>
                <a:cs typeface="Roboto"/>
                <a:sym typeface="Roboto"/>
              </a:endParaRPr>
            </a:p>
          </p:txBody>
        </p:sp>
      </p:grpSp>
      <p:grpSp>
        <p:nvGrpSpPr>
          <p:cNvPr id="526" name="Google Shape;526;p42"/>
          <p:cNvGrpSpPr/>
          <p:nvPr/>
        </p:nvGrpSpPr>
        <p:grpSpPr>
          <a:xfrm>
            <a:off x="152663" y="2654050"/>
            <a:ext cx="2925369" cy="924600"/>
            <a:chOff x="308838" y="2646125"/>
            <a:chExt cx="3263100" cy="924600"/>
          </a:xfrm>
        </p:grpSpPr>
        <p:cxnSp>
          <p:nvCxnSpPr>
            <p:cNvPr id="527" name="Google Shape;527;p42"/>
            <p:cNvCxnSpPr/>
            <p:nvPr/>
          </p:nvCxnSpPr>
          <p:spPr>
            <a:xfrm rot="10800000">
              <a:off x="2641938" y="3108425"/>
              <a:ext cx="930000" cy="0"/>
            </a:xfrm>
            <a:prstGeom prst="straightConnector1">
              <a:avLst/>
            </a:prstGeom>
            <a:noFill/>
            <a:ln cap="flat" cmpd="sng" w="9525">
              <a:solidFill>
                <a:srgbClr val="0B5394"/>
              </a:solidFill>
              <a:prstDash val="solid"/>
              <a:round/>
              <a:headEnd len="sm" w="sm" type="none"/>
              <a:tailEnd len="med" w="med" type="oval"/>
            </a:ln>
          </p:spPr>
        </p:cxnSp>
        <p:sp>
          <p:nvSpPr>
            <p:cNvPr id="528" name="Google Shape;528;p42"/>
            <p:cNvSpPr txBox="1"/>
            <p:nvPr/>
          </p:nvSpPr>
          <p:spPr>
            <a:xfrm>
              <a:off x="308838" y="2646125"/>
              <a:ext cx="2124000" cy="92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Sprint 1: Datos y Seguridad</a:t>
              </a:r>
              <a:endParaRPr b="1" sz="1200">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rPr lang="en-US" sz="800">
                  <a:latin typeface="Roboto"/>
                  <a:ea typeface="Roboto"/>
                  <a:cs typeface="Roboto"/>
                  <a:sym typeface="Roboto"/>
                </a:rPr>
                <a:t>Construir el esqueleto funcional, permitiendo la carga de datos (ETL) y el acceso seguro a la plataforma. </a:t>
              </a:r>
              <a:r>
                <a:rPr b="1" lang="en-US" sz="800">
                  <a:latin typeface="Roboto"/>
                  <a:ea typeface="Roboto"/>
                  <a:cs typeface="Roboto"/>
                  <a:sym typeface="Roboto"/>
                </a:rPr>
                <a:t>4 </a:t>
              </a:r>
              <a:r>
                <a:rPr b="1" lang="en-US" sz="800">
                  <a:latin typeface="Roboto"/>
                  <a:ea typeface="Roboto"/>
                  <a:cs typeface="Roboto"/>
                  <a:sym typeface="Roboto"/>
                </a:rPr>
                <a:t>Semanas</a:t>
              </a:r>
              <a:endParaRPr b="1" sz="800">
                <a:latin typeface="Roboto"/>
                <a:ea typeface="Roboto"/>
                <a:cs typeface="Roboto"/>
                <a:sym typeface="Roboto"/>
              </a:endParaRPr>
            </a:p>
          </p:txBody>
        </p:sp>
      </p:grpSp>
      <p:grpSp>
        <p:nvGrpSpPr>
          <p:cNvPr id="529" name="Google Shape;529;p42"/>
          <p:cNvGrpSpPr/>
          <p:nvPr/>
        </p:nvGrpSpPr>
        <p:grpSpPr>
          <a:xfrm>
            <a:off x="4481063" y="3534150"/>
            <a:ext cx="4075700" cy="924600"/>
            <a:chOff x="4744788" y="3510400"/>
            <a:chExt cx="4075700" cy="924600"/>
          </a:xfrm>
        </p:grpSpPr>
        <p:cxnSp>
          <p:nvCxnSpPr>
            <p:cNvPr id="530" name="Google Shape;530;p42"/>
            <p:cNvCxnSpPr/>
            <p:nvPr/>
          </p:nvCxnSpPr>
          <p:spPr>
            <a:xfrm>
              <a:off x="4744788" y="3792300"/>
              <a:ext cx="1838700" cy="0"/>
            </a:xfrm>
            <a:prstGeom prst="straightConnector1">
              <a:avLst/>
            </a:prstGeom>
            <a:noFill/>
            <a:ln cap="flat" cmpd="sng" w="9525">
              <a:solidFill>
                <a:srgbClr val="0B5394"/>
              </a:solidFill>
              <a:prstDash val="solid"/>
              <a:round/>
              <a:headEnd len="sm" w="sm" type="none"/>
              <a:tailEnd len="med" w="med" type="oval"/>
            </a:ln>
          </p:spPr>
        </p:cxnSp>
        <p:sp>
          <p:nvSpPr>
            <p:cNvPr id="531" name="Google Shape;531;p42"/>
            <p:cNvSpPr txBox="1"/>
            <p:nvPr/>
          </p:nvSpPr>
          <p:spPr>
            <a:xfrm>
              <a:off x="6696488" y="3510400"/>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latin typeface="Roboto"/>
                  <a:ea typeface="Roboto"/>
                  <a:cs typeface="Roboto"/>
                  <a:sym typeface="Roboto"/>
                </a:rPr>
                <a:t>Sprint 2: Administración de Contenido</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US" sz="800">
                  <a:latin typeface="Roboto"/>
                  <a:ea typeface="Roboto"/>
                  <a:cs typeface="Roboto"/>
                  <a:sym typeface="Roboto"/>
                </a:rPr>
                <a:t>Habilitar al administrador para gobernar la plataforma, permitiendo la gestión de usuarios, KPIs y la definición de gráficos. </a:t>
              </a:r>
              <a:r>
                <a:rPr b="1" lang="en-US" sz="800">
                  <a:latin typeface="Roboto"/>
                  <a:ea typeface="Roboto"/>
                  <a:cs typeface="Roboto"/>
                  <a:sym typeface="Roboto"/>
                </a:rPr>
                <a:t>4 Semanas.</a:t>
              </a:r>
              <a:endParaRPr b="1" sz="800">
                <a:latin typeface="Roboto"/>
                <a:ea typeface="Roboto"/>
                <a:cs typeface="Roboto"/>
                <a:sym typeface="Roboto"/>
              </a:endParaRPr>
            </a:p>
          </p:txBody>
        </p:sp>
      </p:grpSp>
      <p:grpSp>
        <p:nvGrpSpPr>
          <p:cNvPr id="532" name="Google Shape;532;p42"/>
          <p:cNvGrpSpPr/>
          <p:nvPr/>
        </p:nvGrpSpPr>
        <p:grpSpPr>
          <a:xfrm>
            <a:off x="4798363" y="772025"/>
            <a:ext cx="3135863" cy="1028100"/>
            <a:chOff x="5209838" y="1136025"/>
            <a:chExt cx="3135863" cy="1028100"/>
          </a:xfrm>
        </p:grpSpPr>
        <p:sp>
          <p:nvSpPr>
            <p:cNvPr id="533" name="Google Shape;533;p42"/>
            <p:cNvSpPr txBox="1"/>
            <p:nvPr/>
          </p:nvSpPr>
          <p:spPr>
            <a:xfrm>
              <a:off x="6221700" y="1136025"/>
              <a:ext cx="2124000" cy="1028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latin typeface="Roboto"/>
                  <a:ea typeface="Roboto"/>
                  <a:cs typeface="Roboto"/>
                  <a:sym typeface="Roboto"/>
                </a:rPr>
                <a:t>Hitos Finales</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rPr lang="en-US" sz="800">
                  <a:latin typeface="Roboto"/>
                  <a:ea typeface="Roboto"/>
                  <a:cs typeface="Roboto"/>
                  <a:sym typeface="Roboto"/>
                </a:rPr>
                <a:t>Validar el MVP completo con el Product Owner para asegurar el cumplimiento de todos los requisitos funcionales.  Documentación y Preparación de la Defensa. </a:t>
              </a:r>
              <a:r>
                <a:rPr b="1" lang="en-US" sz="800">
                  <a:latin typeface="Roboto"/>
                  <a:ea typeface="Roboto"/>
                  <a:cs typeface="Roboto"/>
                  <a:sym typeface="Roboto"/>
                </a:rPr>
                <a:t>2 Semanas.</a:t>
              </a:r>
              <a:endParaRPr b="1" sz="800">
                <a:latin typeface="Roboto"/>
                <a:ea typeface="Roboto"/>
                <a:cs typeface="Roboto"/>
                <a:sym typeface="Roboto"/>
              </a:endParaRPr>
            </a:p>
            <a:p>
              <a:pPr indent="0" lvl="0" marL="0" rtl="0" algn="l">
                <a:spcBef>
                  <a:spcPts val="1600"/>
                </a:spcBef>
                <a:spcAft>
                  <a:spcPts val="1600"/>
                </a:spcAft>
                <a:buNone/>
              </a:pPr>
              <a:r>
                <a:t/>
              </a:r>
              <a:endParaRPr sz="800">
                <a:latin typeface="Roboto"/>
                <a:ea typeface="Roboto"/>
                <a:cs typeface="Roboto"/>
                <a:sym typeface="Roboto"/>
              </a:endParaRPr>
            </a:p>
          </p:txBody>
        </p:sp>
        <p:cxnSp>
          <p:nvCxnSpPr>
            <p:cNvPr id="534" name="Google Shape;534;p42"/>
            <p:cNvCxnSpPr/>
            <p:nvPr/>
          </p:nvCxnSpPr>
          <p:spPr>
            <a:xfrm flipH="1" rot="10800000">
              <a:off x="5209838" y="1646013"/>
              <a:ext cx="922800" cy="8100"/>
            </a:xfrm>
            <a:prstGeom prst="straightConnector1">
              <a:avLst/>
            </a:prstGeom>
            <a:noFill/>
            <a:ln cap="flat" cmpd="sng" w="9525">
              <a:solidFill>
                <a:srgbClr val="0B5394"/>
              </a:solidFill>
              <a:prstDash val="solid"/>
              <a:round/>
              <a:headEnd len="sm" w="sm" type="none"/>
              <a:tailEnd len="med" w="med" type="oval"/>
            </a:ln>
          </p:spPr>
        </p:cxnSp>
      </p:grpSp>
      <p:grpSp>
        <p:nvGrpSpPr>
          <p:cNvPr id="535" name="Google Shape;535;p42"/>
          <p:cNvGrpSpPr/>
          <p:nvPr/>
        </p:nvGrpSpPr>
        <p:grpSpPr>
          <a:xfrm>
            <a:off x="5459969" y="2044525"/>
            <a:ext cx="3241747" cy="924600"/>
            <a:chOff x="5610288" y="2044525"/>
            <a:chExt cx="3091500" cy="924600"/>
          </a:xfrm>
        </p:grpSpPr>
        <p:cxnSp>
          <p:nvCxnSpPr>
            <p:cNvPr id="536" name="Google Shape;536;p42"/>
            <p:cNvCxnSpPr/>
            <p:nvPr/>
          </p:nvCxnSpPr>
          <p:spPr>
            <a:xfrm>
              <a:off x="5610288" y="2609475"/>
              <a:ext cx="886200" cy="0"/>
            </a:xfrm>
            <a:prstGeom prst="straightConnector1">
              <a:avLst/>
            </a:prstGeom>
            <a:noFill/>
            <a:ln cap="flat" cmpd="sng" w="9525">
              <a:solidFill>
                <a:srgbClr val="0B5394"/>
              </a:solidFill>
              <a:prstDash val="solid"/>
              <a:round/>
              <a:headEnd len="sm" w="sm" type="none"/>
              <a:tailEnd len="med" w="med" type="oval"/>
            </a:ln>
          </p:spPr>
        </p:cxnSp>
        <p:sp>
          <p:nvSpPr>
            <p:cNvPr id="537" name="Google Shape;537;p42"/>
            <p:cNvSpPr txBox="1"/>
            <p:nvPr/>
          </p:nvSpPr>
          <p:spPr>
            <a:xfrm>
              <a:off x="6577788" y="2044525"/>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latin typeface="Roboto"/>
                  <a:ea typeface="Roboto"/>
                  <a:cs typeface="Roboto"/>
                  <a:sym typeface="Roboto"/>
                </a:rPr>
                <a:t>Sprint 3: Dashboard Interactivo y Entrega</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US" sz="800">
                  <a:latin typeface="Roboto"/>
                  <a:ea typeface="Roboto"/>
                  <a:cs typeface="Roboto"/>
                  <a:sym typeface="Roboto"/>
                </a:rPr>
                <a:t>Implementar la visualización de dashboards con datos actualizados, filtros interactivos y la configuración definida por el administrador, entregando el producto final. </a:t>
              </a:r>
              <a:r>
                <a:rPr b="1" lang="en-US" sz="800">
                  <a:latin typeface="Roboto"/>
                  <a:ea typeface="Roboto"/>
                  <a:cs typeface="Roboto"/>
                  <a:sym typeface="Roboto"/>
                </a:rPr>
                <a:t>4 Semanas.</a:t>
              </a:r>
              <a:endParaRPr b="1" sz="800">
                <a:latin typeface="Roboto"/>
                <a:ea typeface="Roboto"/>
                <a:cs typeface="Roboto"/>
                <a:sym typeface="Roboto"/>
              </a:endParaRPr>
            </a:p>
          </p:txBody>
        </p:sp>
      </p:grpSp>
      <p:grpSp>
        <p:nvGrpSpPr>
          <p:cNvPr id="538" name="Google Shape;538;p42"/>
          <p:cNvGrpSpPr/>
          <p:nvPr/>
        </p:nvGrpSpPr>
        <p:grpSpPr>
          <a:xfrm>
            <a:off x="2086923" y="282990"/>
            <a:ext cx="4274021" cy="4266961"/>
            <a:chOff x="2610905" y="610653"/>
            <a:chExt cx="3922200" cy="3922200"/>
          </a:xfrm>
        </p:grpSpPr>
        <p:sp>
          <p:nvSpPr>
            <p:cNvPr id="539" name="Google Shape;539;p42"/>
            <p:cNvSpPr/>
            <p:nvPr/>
          </p:nvSpPr>
          <p:spPr>
            <a:xfrm rot="-4980021">
              <a:off x="3204123" y="1186472"/>
              <a:ext cx="2771960" cy="2771960"/>
            </a:xfrm>
            <a:prstGeom prst="blockArc">
              <a:avLst>
                <a:gd fmla="val 12602522" name="adj1"/>
                <a:gd fmla="val 16867657" name="adj2"/>
                <a:gd fmla="val 20844" name="adj3"/>
              </a:avLst>
            </a:prstGeom>
            <a:solidFill>
              <a:srgbClr val="6FA8DC"/>
            </a:solidFill>
            <a:ln>
              <a:noFill/>
            </a:ln>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40" name="Google Shape;540;p42"/>
            <p:cNvSpPr/>
            <p:nvPr/>
          </p:nvSpPr>
          <p:spPr>
            <a:xfrm rot="7920309">
              <a:off x="3183402" y="1183149"/>
              <a:ext cx="2777207" cy="2777207"/>
            </a:xfrm>
            <a:prstGeom prst="blockArc">
              <a:avLst>
                <a:gd fmla="val 12602522" name="adj1"/>
                <a:gd fmla="val 16867657" name="adj2"/>
                <a:gd fmla="val 20844" name="adj3"/>
              </a:avLst>
            </a:prstGeom>
            <a:solidFill>
              <a:srgbClr val="0B5394"/>
            </a:solidFill>
            <a:ln>
              <a:noFill/>
            </a:ln>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41" name="Google Shape;541;p42"/>
            <p:cNvSpPr/>
            <p:nvPr/>
          </p:nvSpPr>
          <p:spPr>
            <a:xfrm rot="3600063">
              <a:off x="3186335" y="1195681"/>
              <a:ext cx="2777488" cy="2777488"/>
            </a:xfrm>
            <a:prstGeom prst="blockArc">
              <a:avLst>
                <a:gd fmla="val 12602522" name="adj1"/>
                <a:gd fmla="val 16867657" name="adj2"/>
                <a:gd fmla="val 20844" name="adj3"/>
              </a:avLst>
            </a:prstGeom>
            <a:solidFill>
              <a:srgbClr val="073763"/>
            </a:solidFill>
            <a:ln>
              <a:noFill/>
            </a:ln>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42" name="Google Shape;542;p42"/>
            <p:cNvSpPr/>
            <p:nvPr/>
          </p:nvSpPr>
          <p:spPr>
            <a:xfrm rot="4024705">
              <a:off x="5326681" y="1940898"/>
              <a:ext cx="578477" cy="579147"/>
            </a:xfrm>
            <a:prstGeom prst="pie">
              <a:avLst>
                <a:gd fmla="val 6190354" name="adj1"/>
                <a:gd fmla="val 14996165" name="adj2"/>
              </a:avLst>
            </a:prstGeom>
            <a:solidFill>
              <a:srgbClr val="0B5394"/>
            </a:solidFill>
            <a:ln>
              <a:noFill/>
            </a:ln>
            <a:effectLst>
              <a:outerShdw blurRad="155689" rotWithShape="0" algn="bl">
                <a:srgbClr val="000000">
                  <a:alpha val="43000"/>
                </a:srgbClr>
              </a:outerShdw>
            </a:effectLst>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43" name="Google Shape;543;p42"/>
            <p:cNvSpPr/>
            <p:nvPr/>
          </p:nvSpPr>
          <p:spPr>
            <a:xfrm rot="-6816027">
              <a:off x="5326729" y="1940918"/>
              <a:ext cx="578485" cy="579035"/>
            </a:xfrm>
            <a:prstGeom prst="pie">
              <a:avLst>
                <a:gd fmla="val 4028252" name="adj1"/>
                <a:gd fmla="val 17183677" name="adj2"/>
              </a:avLst>
            </a:prstGeom>
            <a:solidFill>
              <a:srgbClr val="0B5394"/>
            </a:solidFill>
            <a:ln>
              <a:noFill/>
            </a:ln>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44" name="Google Shape;544;p42"/>
            <p:cNvSpPr/>
            <p:nvPr/>
          </p:nvSpPr>
          <p:spPr>
            <a:xfrm rot="-9359762">
              <a:off x="3193941" y="1176205"/>
              <a:ext cx="2777287" cy="2777287"/>
            </a:xfrm>
            <a:prstGeom prst="blockArc">
              <a:avLst>
                <a:gd fmla="val 12602522" name="adj1"/>
                <a:gd fmla="val 16867657" name="adj2"/>
                <a:gd fmla="val 20844" name="adj3"/>
              </a:avLst>
            </a:prstGeom>
            <a:solidFill>
              <a:srgbClr val="3D85C6"/>
            </a:solidFill>
            <a:ln>
              <a:noFill/>
            </a:ln>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45" name="Google Shape;545;p42"/>
            <p:cNvSpPr/>
            <p:nvPr/>
          </p:nvSpPr>
          <p:spPr>
            <a:xfrm rot="-8936366">
              <a:off x="3659126" y="3173505"/>
              <a:ext cx="578551" cy="578963"/>
            </a:xfrm>
            <a:prstGeom prst="pie">
              <a:avLst>
                <a:gd fmla="val 6190354" name="adj1"/>
                <a:gd fmla="val 14996165" name="adj2"/>
              </a:avLst>
            </a:prstGeom>
            <a:solidFill>
              <a:srgbClr val="6FA8DC"/>
            </a:solidFill>
            <a:ln>
              <a:noFill/>
            </a:ln>
            <a:effectLst>
              <a:outerShdw blurRad="155689" rotWithShape="0" algn="bl">
                <a:srgbClr val="000000">
                  <a:alpha val="43000"/>
                </a:srgbClr>
              </a:outerShdw>
            </a:effectLst>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46" name="Google Shape;546;p42"/>
            <p:cNvSpPr/>
            <p:nvPr/>
          </p:nvSpPr>
          <p:spPr>
            <a:xfrm rot="1824498">
              <a:off x="3659375" y="3173497"/>
              <a:ext cx="578475" cy="578885"/>
            </a:xfrm>
            <a:prstGeom prst="pie">
              <a:avLst>
                <a:gd fmla="val 4028252" name="adj1"/>
                <a:gd fmla="val 17183677" name="adj2"/>
              </a:avLst>
            </a:prstGeom>
            <a:solidFill>
              <a:srgbClr val="6FA8DC"/>
            </a:solidFill>
            <a:ln>
              <a:noFill/>
            </a:ln>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47" name="Google Shape;547;p42"/>
            <p:cNvSpPr/>
            <p:nvPr/>
          </p:nvSpPr>
          <p:spPr>
            <a:xfrm rot="-600092">
              <a:off x="3198852" y="1195456"/>
              <a:ext cx="2777611" cy="2777611"/>
            </a:xfrm>
            <a:prstGeom prst="blockArc">
              <a:avLst>
                <a:gd fmla="val 12513247" name="adj1"/>
                <a:gd fmla="val 16867657" name="adj2"/>
                <a:gd fmla="val 20844" name="adj3"/>
              </a:avLst>
            </a:prstGeom>
            <a:solidFill>
              <a:srgbClr val="9FC5E8"/>
            </a:solidFill>
            <a:ln>
              <a:noFill/>
            </a:ln>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48" name="Google Shape;548;p42"/>
            <p:cNvSpPr/>
            <p:nvPr/>
          </p:nvSpPr>
          <p:spPr>
            <a:xfrm rot="-176551">
              <a:off x="4312105" y="1195442"/>
              <a:ext cx="578563" cy="579162"/>
            </a:xfrm>
            <a:prstGeom prst="pie">
              <a:avLst>
                <a:gd fmla="val 6190354" name="adj1"/>
                <a:gd fmla="val 14996165" name="adj2"/>
              </a:avLst>
            </a:prstGeom>
            <a:solidFill>
              <a:srgbClr val="073763"/>
            </a:solidFill>
            <a:ln>
              <a:noFill/>
            </a:ln>
            <a:effectLst>
              <a:outerShdw blurRad="155689" rotWithShape="0" algn="bl">
                <a:srgbClr val="000000">
                  <a:alpha val="43000"/>
                </a:srgbClr>
              </a:outerShdw>
            </a:effectLst>
          </p:spPr>
          <p:txBody>
            <a:bodyPr anchorCtr="0" anchor="ctr" bIns="99625" lIns="99625" spcFirstLastPara="1" rIns="99625" wrap="square" tIns="99625">
              <a:noAutofit/>
            </a:bodyPr>
            <a:lstStyle/>
            <a:p>
              <a:pPr indent="0" lvl="0" marL="0" rtl="0" algn="l">
                <a:spcBef>
                  <a:spcPts val="0"/>
                </a:spcBef>
                <a:spcAft>
                  <a:spcPts val="0"/>
                </a:spcAft>
                <a:buNone/>
              </a:pPr>
              <a:r>
                <a:t/>
              </a:r>
              <a:endParaRPr/>
            </a:p>
          </p:txBody>
        </p:sp>
        <p:sp>
          <p:nvSpPr>
            <p:cNvPr id="549" name="Google Shape;549;p42"/>
            <p:cNvSpPr/>
            <p:nvPr/>
          </p:nvSpPr>
          <p:spPr>
            <a:xfrm rot="10584085">
              <a:off x="4312088" y="1195622"/>
              <a:ext cx="578340" cy="578939"/>
            </a:xfrm>
            <a:prstGeom prst="pie">
              <a:avLst>
                <a:gd fmla="val 4028252" name="adj1"/>
                <a:gd fmla="val 17183677" name="adj2"/>
              </a:avLst>
            </a:prstGeom>
            <a:solidFill>
              <a:srgbClr val="073763"/>
            </a:solidFill>
            <a:ln>
              <a:noFill/>
            </a:ln>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50" name="Google Shape;550;p42"/>
            <p:cNvSpPr/>
            <p:nvPr/>
          </p:nvSpPr>
          <p:spPr>
            <a:xfrm rot="8344778">
              <a:off x="4940929" y="3162886"/>
              <a:ext cx="578465" cy="578888"/>
            </a:xfrm>
            <a:prstGeom prst="pie">
              <a:avLst>
                <a:gd fmla="val 6190354" name="adj1"/>
                <a:gd fmla="val 14996165" name="adj2"/>
              </a:avLst>
            </a:prstGeom>
            <a:solidFill>
              <a:srgbClr val="3D85C6"/>
            </a:solidFill>
            <a:ln>
              <a:noFill/>
            </a:ln>
            <a:effectLst>
              <a:outerShdw blurRad="155689" rotWithShape="0" algn="bl">
                <a:srgbClr val="000000">
                  <a:alpha val="43000"/>
                </a:srgbClr>
              </a:outerShdw>
            </a:effectLst>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51" name="Google Shape;551;p42"/>
            <p:cNvSpPr/>
            <p:nvPr/>
          </p:nvSpPr>
          <p:spPr>
            <a:xfrm rot="-2495643">
              <a:off x="4941000" y="3162728"/>
              <a:ext cx="578445" cy="579093"/>
            </a:xfrm>
            <a:prstGeom prst="pie">
              <a:avLst>
                <a:gd fmla="val 4028252" name="adj1"/>
                <a:gd fmla="val 17183677" name="adj2"/>
              </a:avLst>
            </a:prstGeom>
            <a:solidFill>
              <a:srgbClr val="3D85C6"/>
            </a:solidFill>
            <a:ln>
              <a:noFill/>
            </a:ln>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52" name="Google Shape;552;p42"/>
            <p:cNvSpPr/>
            <p:nvPr/>
          </p:nvSpPr>
          <p:spPr>
            <a:xfrm rot="-4556960">
              <a:off x="3257335" y="1939059"/>
              <a:ext cx="578302" cy="578957"/>
            </a:xfrm>
            <a:prstGeom prst="pie">
              <a:avLst>
                <a:gd fmla="val 6190354" name="adj1"/>
                <a:gd fmla="val 14996165" name="adj2"/>
              </a:avLst>
            </a:prstGeom>
            <a:solidFill>
              <a:srgbClr val="9FC5E8"/>
            </a:solidFill>
            <a:ln>
              <a:noFill/>
            </a:ln>
            <a:effectLst>
              <a:outerShdw blurRad="155689" rotWithShape="0" algn="bl">
                <a:srgbClr val="000000">
                  <a:alpha val="43000"/>
                </a:srgbClr>
              </a:outerShdw>
            </a:effectLst>
          </p:spPr>
          <p:txBody>
            <a:bodyPr anchorCtr="0" anchor="ctr" bIns="99625" lIns="99625" spcFirstLastPara="1" rIns="99625" wrap="square" tIns="99625">
              <a:noAutofit/>
            </a:bodyPr>
            <a:lstStyle/>
            <a:p>
              <a:pPr indent="0" lvl="0" marL="0" rtl="0" algn="l">
                <a:spcBef>
                  <a:spcPts val="0"/>
                </a:spcBef>
                <a:spcAft>
                  <a:spcPts val="0"/>
                </a:spcAft>
                <a:buNone/>
              </a:pPr>
              <a:r>
                <a:t/>
              </a:r>
              <a:endParaRPr/>
            </a:p>
          </p:txBody>
        </p:sp>
        <p:sp>
          <p:nvSpPr>
            <p:cNvPr id="553" name="Google Shape;553;p42"/>
            <p:cNvSpPr/>
            <p:nvPr/>
          </p:nvSpPr>
          <p:spPr>
            <a:xfrm rot="6204541">
              <a:off x="3257468" y="1938977"/>
              <a:ext cx="578264" cy="578917"/>
            </a:xfrm>
            <a:prstGeom prst="pie">
              <a:avLst>
                <a:gd fmla="val 4028252" name="adj1"/>
                <a:gd fmla="val 17183677" name="adj2"/>
              </a:avLst>
            </a:prstGeom>
            <a:solidFill>
              <a:srgbClr val="9FC5E8"/>
            </a:solidFill>
            <a:ln>
              <a:noFill/>
            </a:ln>
          </p:spPr>
          <p:txBody>
            <a:bodyPr anchorCtr="0" anchor="ctr" bIns="99625" lIns="99625" spcFirstLastPara="1" rIns="99625" wrap="square" tIns="99625">
              <a:noAutofit/>
            </a:bodyPr>
            <a:lstStyle/>
            <a:p>
              <a:pPr indent="0" lvl="0" marL="0" rtl="0" algn="l">
                <a:spcBef>
                  <a:spcPts val="0"/>
                </a:spcBef>
                <a:spcAft>
                  <a:spcPts val="0"/>
                </a:spcAft>
                <a:buNone/>
              </a:pPr>
              <a:r>
                <a:t/>
              </a:r>
              <a:endParaRPr/>
            </a:p>
          </p:txBody>
        </p:sp>
        <p:sp>
          <p:nvSpPr>
            <p:cNvPr id="554" name="Google Shape;554;p42"/>
            <p:cNvSpPr txBox="1"/>
            <p:nvPr/>
          </p:nvSpPr>
          <p:spPr>
            <a:xfrm>
              <a:off x="4341900" y="1271896"/>
              <a:ext cx="507900" cy="266100"/>
            </a:xfrm>
            <a:prstGeom prst="rect">
              <a:avLst/>
            </a:prstGeom>
            <a:noFill/>
            <a:ln>
              <a:noFill/>
            </a:ln>
          </p:spPr>
          <p:txBody>
            <a:bodyPr anchorCtr="0" anchor="t" bIns="99625" lIns="99625" spcFirstLastPara="1" rIns="99625" wrap="square" tIns="99625">
              <a:noAutofit/>
            </a:bodyPr>
            <a:lstStyle/>
            <a:p>
              <a:pPr indent="0" lvl="0" marL="0" rtl="0" algn="ctr">
                <a:spcBef>
                  <a:spcPts val="0"/>
                </a:spcBef>
                <a:spcAft>
                  <a:spcPts val="0"/>
                </a:spcAft>
                <a:buNone/>
              </a:pPr>
              <a:r>
                <a:rPr b="1" lang="en-US" sz="1743">
                  <a:solidFill>
                    <a:srgbClr val="FFFFFF"/>
                  </a:solidFill>
                  <a:latin typeface="Roboto"/>
                  <a:ea typeface="Roboto"/>
                  <a:cs typeface="Roboto"/>
                  <a:sym typeface="Roboto"/>
                </a:rPr>
                <a:t>05</a:t>
              </a:r>
              <a:endParaRPr b="1" sz="1743">
                <a:solidFill>
                  <a:srgbClr val="FFFFFF"/>
                </a:solidFill>
                <a:latin typeface="Roboto"/>
                <a:ea typeface="Roboto"/>
                <a:cs typeface="Roboto"/>
                <a:sym typeface="Roboto"/>
              </a:endParaRPr>
            </a:p>
          </p:txBody>
        </p:sp>
        <p:sp>
          <p:nvSpPr>
            <p:cNvPr id="555" name="Google Shape;555;p42"/>
            <p:cNvSpPr txBox="1"/>
            <p:nvPr/>
          </p:nvSpPr>
          <p:spPr>
            <a:xfrm>
              <a:off x="3274219" y="2018364"/>
              <a:ext cx="507900" cy="266100"/>
            </a:xfrm>
            <a:prstGeom prst="rect">
              <a:avLst/>
            </a:prstGeom>
            <a:noFill/>
            <a:ln>
              <a:noFill/>
            </a:ln>
          </p:spPr>
          <p:txBody>
            <a:bodyPr anchorCtr="0" anchor="t" bIns="99625" lIns="99625" spcFirstLastPara="1" rIns="99625" wrap="square" tIns="99625">
              <a:noAutofit/>
            </a:bodyPr>
            <a:lstStyle/>
            <a:p>
              <a:pPr indent="0" lvl="0" marL="0" rtl="0" algn="ctr">
                <a:spcBef>
                  <a:spcPts val="0"/>
                </a:spcBef>
                <a:spcAft>
                  <a:spcPts val="0"/>
                </a:spcAft>
                <a:buNone/>
              </a:pPr>
              <a:r>
                <a:rPr b="1" lang="en-US" sz="1743">
                  <a:solidFill>
                    <a:srgbClr val="FFFFFF"/>
                  </a:solidFill>
                  <a:latin typeface="Roboto"/>
                  <a:ea typeface="Roboto"/>
                  <a:cs typeface="Roboto"/>
                  <a:sym typeface="Roboto"/>
                </a:rPr>
                <a:t>01</a:t>
              </a:r>
              <a:endParaRPr b="1" sz="1743">
                <a:solidFill>
                  <a:srgbClr val="FFFFFF"/>
                </a:solidFill>
                <a:latin typeface="Roboto"/>
                <a:ea typeface="Roboto"/>
                <a:cs typeface="Roboto"/>
                <a:sym typeface="Roboto"/>
              </a:endParaRPr>
            </a:p>
          </p:txBody>
        </p:sp>
        <p:sp>
          <p:nvSpPr>
            <p:cNvPr id="556" name="Google Shape;556;p42"/>
            <p:cNvSpPr txBox="1"/>
            <p:nvPr/>
          </p:nvSpPr>
          <p:spPr>
            <a:xfrm>
              <a:off x="3685317" y="3247321"/>
              <a:ext cx="507900" cy="266100"/>
            </a:xfrm>
            <a:prstGeom prst="rect">
              <a:avLst/>
            </a:prstGeom>
            <a:noFill/>
            <a:ln>
              <a:noFill/>
            </a:ln>
          </p:spPr>
          <p:txBody>
            <a:bodyPr anchorCtr="0" anchor="t" bIns="99625" lIns="99625" spcFirstLastPara="1" rIns="99625" wrap="square" tIns="99625">
              <a:noAutofit/>
            </a:bodyPr>
            <a:lstStyle/>
            <a:p>
              <a:pPr indent="0" lvl="0" marL="0" rtl="0" algn="ctr">
                <a:spcBef>
                  <a:spcPts val="0"/>
                </a:spcBef>
                <a:spcAft>
                  <a:spcPts val="0"/>
                </a:spcAft>
                <a:buNone/>
              </a:pPr>
              <a:r>
                <a:rPr b="1" lang="en-US" sz="1743">
                  <a:solidFill>
                    <a:srgbClr val="FFFFFF"/>
                  </a:solidFill>
                  <a:latin typeface="Roboto"/>
                  <a:ea typeface="Roboto"/>
                  <a:cs typeface="Roboto"/>
                  <a:sym typeface="Roboto"/>
                </a:rPr>
                <a:t>02</a:t>
              </a:r>
              <a:endParaRPr b="1" sz="1743">
                <a:solidFill>
                  <a:srgbClr val="FFFFFF"/>
                </a:solidFill>
                <a:latin typeface="Roboto"/>
                <a:ea typeface="Roboto"/>
                <a:cs typeface="Roboto"/>
                <a:sym typeface="Roboto"/>
              </a:endParaRPr>
            </a:p>
          </p:txBody>
        </p:sp>
        <p:sp>
          <p:nvSpPr>
            <p:cNvPr id="557" name="Google Shape;557;p42"/>
            <p:cNvSpPr txBox="1"/>
            <p:nvPr/>
          </p:nvSpPr>
          <p:spPr>
            <a:xfrm>
              <a:off x="4955323" y="3247321"/>
              <a:ext cx="507900" cy="266100"/>
            </a:xfrm>
            <a:prstGeom prst="rect">
              <a:avLst/>
            </a:prstGeom>
            <a:noFill/>
            <a:ln>
              <a:noFill/>
            </a:ln>
          </p:spPr>
          <p:txBody>
            <a:bodyPr anchorCtr="0" anchor="t" bIns="99625" lIns="99625" spcFirstLastPara="1" rIns="99625" wrap="square" tIns="99625">
              <a:noAutofit/>
            </a:bodyPr>
            <a:lstStyle/>
            <a:p>
              <a:pPr indent="0" lvl="0" marL="0" rtl="0" algn="ctr">
                <a:spcBef>
                  <a:spcPts val="0"/>
                </a:spcBef>
                <a:spcAft>
                  <a:spcPts val="0"/>
                </a:spcAft>
                <a:buNone/>
              </a:pPr>
              <a:r>
                <a:rPr b="1" lang="en-US" sz="1743">
                  <a:solidFill>
                    <a:srgbClr val="FFFFFF"/>
                  </a:solidFill>
                  <a:latin typeface="Roboto"/>
                  <a:ea typeface="Roboto"/>
                  <a:cs typeface="Roboto"/>
                  <a:sym typeface="Roboto"/>
                </a:rPr>
                <a:t>03</a:t>
              </a:r>
              <a:endParaRPr b="1" sz="1743">
                <a:solidFill>
                  <a:srgbClr val="FFFFFF"/>
                </a:solidFill>
                <a:latin typeface="Roboto"/>
                <a:ea typeface="Roboto"/>
                <a:cs typeface="Roboto"/>
                <a:sym typeface="Roboto"/>
              </a:endParaRPr>
            </a:p>
          </p:txBody>
        </p:sp>
        <p:sp>
          <p:nvSpPr>
            <p:cNvPr id="558" name="Google Shape;558;p42"/>
            <p:cNvSpPr txBox="1"/>
            <p:nvPr/>
          </p:nvSpPr>
          <p:spPr>
            <a:xfrm>
              <a:off x="5364737" y="2018364"/>
              <a:ext cx="507900" cy="266100"/>
            </a:xfrm>
            <a:prstGeom prst="rect">
              <a:avLst/>
            </a:prstGeom>
            <a:noFill/>
            <a:ln>
              <a:noFill/>
            </a:ln>
          </p:spPr>
          <p:txBody>
            <a:bodyPr anchorCtr="0" anchor="t" bIns="99625" lIns="99625" spcFirstLastPara="1" rIns="99625" wrap="square" tIns="99625">
              <a:noAutofit/>
            </a:bodyPr>
            <a:lstStyle/>
            <a:p>
              <a:pPr indent="0" lvl="0" marL="0" rtl="0" algn="ctr">
                <a:spcBef>
                  <a:spcPts val="0"/>
                </a:spcBef>
                <a:spcAft>
                  <a:spcPts val="0"/>
                </a:spcAft>
                <a:buNone/>
              </a:pPr>
              <a:r>
                <a:rPr b="1" lang="en-US" sz="1743">
                  <a:solidFill>
                    <a:srgbClr val="FFFFFF"/>
                  </a:solidFill>
                  <a:latin typeface="Roboto"/>
                  <a:ea typeface="Roboto"/>
                  <a:cs typeface="Roboto"/>
                  <a:sym typeface="Roboto"/>
                </a:rPr>
                <a:t>04</a:t>
              </a:r>
              <a:endParaRPr b="1" sz="1743">
                <a:solidFill>
                  <a:srgbClr val="FFFFFF"/>
                </a:solidFill>
                <a:latin typeface="Roboto"/>
                <a:ea typeface="Roboto"/>
                <a:cs typeface="Roboto"/>
                <a:sym typeface="Roboto"/>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grpSp>
        <p:nvGrpSpPr>
          <p:cNvPr id="563" name="Google Shape;563;p43"/>
          <p:cNvGrpSpPr/>
          <p:nvPr/>
        </p:nvGrpSpPr>
        <p:grpSpPr>
          <a:xfrm>
            <a:off x="3978720" y="6840"/>
            <a:ext cx="5164200" cy="5143200"/>
            <a:chOff x="3978720" y="6840"/>
            <a:chExt cx="5164200" cy="5143200"/>
          </a:xfrm>
        </p:grpSpPr>
        <p:sp>
          <p:nvSpPr>
            <p:cNvPr id="564" name="Google Shape;564;p43"/>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565" name="Google Shape;565;p43"/>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566" name="Google Shape;566;p43"/>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567" name="Google Shape;567;p43"/>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568" name="Google Shape;568;p43"/>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569" name="Google Shape;569;p43"/>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570" name="Google Shape;570;p43"/>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571" name="Google Shape;571;p43"/>
          <p:cNvGrpSpPr/>
          <p:nvPr/>
        </p:nvGrpSpPr>
        <p:grpSpPr>
          <a:xfrm>
            <a:off x="5405271" y="1044240"/>
            <a:ext cx="3160020" cy="3290700"/>
            <a:chOff x="5405271" y="1044240"/>
            <a:chExt cx="3160020" cy="3290700"/>
          </a:xfrm>
        </p:grpSpPr>
        <p:sp>
          <p:nvSpPr>
            <p:cNvPr id="572" name="Google Shape;572;p43"/>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573" name="Google Shape;573;p43"/>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574" name="Google Shape;574;p4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575" name="Google Shape;575;p43"/>
          <p:cNvSpPr txBox="1"/>
          <p:nvPr>
            <p:ph type="title"/>
          </p:nvPr>
        </p:nvSpPr>
        <p:spPr>
          <a:xfrm>
            <a:off x="346028" y="1948375"/>
            <a:ext cx="6990900" cy="818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Evidencias</a:t>
            </a:r>
            <a:endParaRPr b="1" sz="3200" u="none" strike="noStrike">
              <a:solidFill>
                <a:schemeClr val="dk1"/>
              </a:solidFill>
              <a:latin typeface="Roboto"/>
              <a:ea typeface="Roboto"/>
              <a:cs typeface="Roboto"/>
              <a:sym typeface="Roboto"/>
            </a:endParaRPr>
          </a:p>
        </p:txBody>
      </p:sp>
      <p:pic>
        <p:nvPicPr>
          <p:cNvPr id="576" name="Google Shape;576;p43"/>
          <p:cNvPicPr preferRelativeResize="0"/>
          <p:nvPr/>
        </p:nvPicPr>
        <p:blipFill>
          <a:blip r:embed="rId4">
            <a:alphaModFix/>
          </a:blip>
          <a:stretch>
            <a:fillRect/>
          </a:stretch>
        </p:blipFill>
        <p:spPr>
          <a:xfrm>
            <a:off x="2708225" y="1255400"/>
            <a:ext cx="2159468" cy="2071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582" name="Google Shape;582;p44"/>
          <p:cNvSpPr txBox="1"/>
          <p:nvPr>
            <p:ph type="title"/>
          </p:nvPr>
        </p:nvSpPr>
        <p:spPr>
          <a:xfrm>
            <a:off x="3483900" y="126625"/>
            <a:ext cx="2176200" cy="55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Evidencias</a:t>
            </a:r>
            <a:endParaRPr b="1" sz="3200" u="none" strike="noStrike">
              <a:solidFill>
                <a:schemeClr val="dk1"/>
              </a:solidFill>
              <a:latin typeface="Roboto"/>
              <a:ea typeface="Roboto"/>
              <a:cs typeface="Roboto"/>
              <a:sym typeface="Roboto"/>
            </a:endParaRPr>
          </a:p>
        </p:txBody>
      </p:sp>
      <p:grpSp>
        <p:nvGrpSpPr>
          <p:cNvPr id="583" name="Google Shape;583;p44"/>
          <p:cNvGrpSpPr/>
          <p:nvPr/>
        </p:nvGrpSpPr>
        <p:grpSpPr>
          <a:xfrm>
            <a:off x="714277" y="1483160"/>
            <a:ext cx="3689296" cy="2608119"/>
            <a:chOff x="1270266" y="940260"/>
            <a:chExt cx="6280721" cy="2608119"/>
          </a:xfrm>
        </p:grpSpPr>
        <p:grpSp>
          <p:nvGrpSpPr>
            <p:cNvPr id="584" name="Google Shape;584;p44"/>
            <p:cNvGrpSpPr/>
            <p:nvPr/>
          </p:nvGrpSpPr>
          <p:grpSpPr>
            <a:xfrm>
              <a:off x="1270266" y="1595119"/>
              <a:ext cx="6280721" cy="643500"/>
              <a:chOff x="1270254" y="2322568"/>
              <a:chExt cx="6280721" cy="643500"/>
            </a:xfrm>
          </p:grpSpPr>
          <p:sp>
            <p:nvSpPr>
              <p:cNvPr id="585" name="Google Shape;585;p44"/>
              <p:cNvSpPr/>
              <p:nvPr/>
            </p:nvSpPr>
            <p:spPr>
              <a:xfrm>
                <a:off x="3728375" y="2322568"/>
                <a:ext cx="3822600" cy="6435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4"/>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4"/>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000">
                    <a:latin typeface="Roboto Medium"/>
                    <a:ea typeface="Roboto Medium"/>
                    <a:cs typeface="Roboto Medium"/>
                    <a:sym typeface="Roboto Medium"/>
                  </a:rPr>
                  <a:t>PLANIFICACIÓN DEL SPRINT</a:t>
                </a:r>
                <a:endParaRPr sz="1000">
                  <a:latin typeface="Roboto"/>
                  <a:ea typeface="Roboto"/>
                  <a:cs typeface="Roboto"/>
                  <a:sym typeface="Roboto"/>
                </a:endParaRPr>
              </a:p>
            </p:txBody>
          </p:sp>
          <p:sp>
            <p:nvSpPr>
              <p:cNvPr id="589" name="Google Shape;589;p44"/>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4"/>
              <p:cNvSpPr/>
              <p:nvPr/>
            </p:nvSpPr>
            <p:spPr>
              <a:xfrm>
                <a:off x="1270254" y="2322572"/>
                <a:ext cx="1012800" cy="642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latin typeface="Roboto Thin"/>
                    <a:ea typeface="Roboto Thin"/>
                    <a:cs typeface="Roboto Thin"/>
                    <a:sym typeface="Roboto Thin"/>
                  </a:rPr>
                  <a:t>02</a:t>
                </a:r>
                <a:endParaRPr sz="2600">
                  <a:latin typeface="Roboto Thin"/>
                  <a:ea typeface="Roboto Thin"/>
                  <a:cs typeface="Roboto Thin"/>
                  <a:sym typeface="Roboto Thin"/>
                </a:endParaRPr>
              </a:p>
            </p:txBody>
          </p:sp>
          <p:sp>
            <p:nvSpPr>
              <p:cNvPr id="591" name="Google Shape;591;p44"/>
              <p:cNvSpPr/>
              <p:nvPr/>
            </p:nvSpPr>
            <p:spPr>
              <a:xfrm>
                <a:off x="4387850" y="2323750"/>
                <a:ext cx="2971200" cy="642300"/>
              </a:xfrm>
              <a:prstGeom prst="rect">
                <a:avLst/>
              </a:prstGeom>
              <a:solidFill>
                <a:srgbClr val="F8F8F8"/>
              </a:solid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Sprint Backlog</a:t>
                </a:r>
                <a:r>
                  <a:rPr lang="en-US" sz="800">
                    <a:latin typeface="Roboto"/>
                    <a:ea typeface="Roboto"/>
                    <a:cs typeface="Roboto"/>
                    <a:sym typeface="Roboto"/>
                  </a:rPr>
                  <a:t> </a:t>
                </a:r>
                <a:endParaRPr sz="800">
                  <a:latin typeface="Roboto"/>
                  <a:ea typeface="Roboto"/>
                  <a:cs typeface="Roboto"/>
                  <a:sym typeface="Roboto"/>
                </a:endParaRPr>
              </a:p>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Tablero Kanban</a:t>
                </a:r>
                <a:endParaRPr sz="800">
                  <a:latin typeface="Roboto"/>
                  <a:ea typeface="Roboto"/>
                  <a:cs typeface="Roboto"/>
                  <a:sym typeface="Roboto"/>
                </a:endParaRPr>
              </a:p>
              <a:p>
                <a:pPr indent="0" lvl="0" marL="457200" rtl="0" algn="l">
                  <a:lnSpc>
                    <a:spcPct val="115000"/>
                  </a:lnSpc>
                  <a:spcBef>
                    <a:spcPts val="0"/>
                  </a:spcBef>
                  <a:spcAft>
                    <a:spcPts val="0"/>
                  </a:spcAft>
                  <a:buNone/>
                </a:pPr>
                <a:r>
                  <a:t/>
                </a:r>
                <a:endParaRPr sz="800">
                  <a:latin typeface="Roboto"/>
                  <a:ea typeface="Roboto"/>
                  <a:cs typeface="Roboto"/>
                  <a:sym typeface="Roboto"/>
                </a:endParaRPr>
              </a:p>
            </p:txBody>
          </p:sp>
        </p:grpSp>
        <p:grpSp>
          <p:nvGrpSpPr>
            <p:cNvPr id="592" name="Google Shape;592;p44"/>
            <p:cNvGrpSpPr/>
            <p:nvPr/>
          </p:nvGrpSpPr>
          <p:grpSpPr>
            <a:xfrm>
              <a:off x="1270266" y="2250012"/>
              <a:ext cx="6280721" cy="643500"/>
              <a:chOff x="1270254" y="2322568"/>
              <a:chExt cx="6280721" cy="643500"/>
            </a:xfrm>
          </p:grpSpPr>
          <p:sp>
            <p:nvSpPr>
              <p:cNvPr id="593" name="Google Shape;593;p44"/>
              <p:cNvSpPr/>
              <p:nvPr/>
            </p:nvSpPr>
            <p:spPr>
              <a:xfrm>
                <a:off x="3728375" y="2322568"/>
                <a:ext cx="3822600" cy="6435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4"/>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4"/>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4"/>
              <p:cNvSpPr/>
              <p:nvPr/>
            </p:nvSpPr>
            <p:spPr>
              <a:xfrm>
                <a:off x="2342625" y="2399951"/>
                <a:ext cx="1940700" cy="4959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000">
                    <a:latin typeface="Roboto Medium"/>
                    <a:ea typeface="Roboto Medium"/>
                    <a:cs typeface="Roboto Medium"/>
                    <a:sym typeface="Roboto Medium"/>
                  </a:rPr>
                  <a:t>SEGUIMIENTO DEL PROGRESO</a:t>
                </a:r>
                <a:endParaRPr sz="1000">
                  <a:latin typeface="Roboto"/>
                  <a:ea typeface="Roboto"/>
                  <a:cs typeface="Roboto"/>
                  <a:sym typeface="Roboto"/>
                </a:endParaRPr>
              </a:p>
            </p:txBody>
          </p:sp>
          <p:sp>
            <p:nvSpPr>
              <p:cNvPr id="597" name="Google Shape;597;p44"/>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4"/>
              <p:cNvSpPr/>
              <p:nvPr/>
            </p:nvSpPr>
            <p:spPr>
              <a:xfrm>
                <a:off x="1270254" y="2322574"/>
                <a:ext cx="1012800" cy="642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latin typeface="Roboto Thin"/>
                    <a:ea typeface="Roboto Thin"/>
                    <a:cs typeface="Roboto Thin"/>
                    <a:sym typeface="Roboto Thin"/>
                  </a:rPr>
                  <a:t>03</a:t>
                </a:r>
                <a:endParaRPr sz="2600">
                  <a:latin typeface="Roboto Thin"/>
                  <a:ea typeface="Roboto Thin"/>
                  <a:cs typeface="Roboto Thin"/>
                  <a:sym typeface="Roboto Thin"/>
                </a:endParaRPr>
              </a:p>
            </p:txBody>
          </p:sp>
          <p:sp>
            <p:nvSpPr>
              <p:cNvPr id="599" name="Google Shape;599;p44"/>
              <p:cNvSpPr/>
              <p:nvPr/>
            </p:nvSpPr>
            <p:spPr>
              <a:xfrm>
                <a:off x="4387850" y="2323750"/>
                <a:ext cx="2971200" cy="642300"/>
              </a:xfrm>
              <a:prstGeom prst="rect">
                <a:avLst/>
              </a:prstGeom>
              <a:solidFill>
                <a:srgbClr val="F8F8F8"/>
              </a:solid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Burndown Chart</a:t>
                </a:r>
                <a:endParaRPr sz="800">
                  <a:latin typeface="Roboto"/>
                  <a:ea typeface="Roboto"/>
                  <a:cs typeface="Roboto"/>
                  <a:sym typeface="Roboto"/>
                </a:endParaRPr>
              </a:p>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Gestión de Riesgos y Oportunidades</a:t>
                </a:r>
                <a:endParaRPr sz="800">
                  <a:latin typeface="Roboto"/>
                  <a:ea typeface="Roboto"/>
                  <a:cs typeface="Roboto"/>
                  <a:sym typeface="Roboto"/>
                </a:endParaRPr>
              </a:p>
            </p:txBody>
          </p:sp>
        </p:grpSp>
        <p:grpSp>
          <p:nvGrpSpPr>
            <p:cNvPr id="600" name="Google Shape;600;p44"/>
            <p:cNvGrpSpPr/>
            <p:nvPr/>
          </p:nvGrpSpPr>
          <p:grpSpPr>
            <a:xfrm>
              <a:off x="1270266" y="940260"/>
              <a:ext cx="6280721" cy="643500"/>
              <a:chOff x="1270254" y="2322568"/>
              <a:chExt cx="6280721" cy="643500"/>
            </a:xfrm>
          </p:grpSpPr>
          <p:sp>
            <p:nvSpPr>
              <p:cNvPr id="601" name="Google Shape;601;p44"/>
              <p:cNvSpPr/>
              <p:nvPr/>
            </p:nvSpPr>
            <p:spPr>
              <a:xfrm>
                <a:off x="3728375" y="2322568"/>
                <a:ext cx="3822600" cy="6435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4"/>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4"/>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4"/>
              <p:cNvSpPr/>
              <p:nvPr/>
            </p:nvSpPr>
            <p:spPr>
              <a:xfrm>
                <a:off x="2342625" y="2399951"/>
                <a:ext cx="1940700" cy="4959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000">
                    <a:latin typeface="Roboto Medium"/>
                    <a:ea typeface="Roboto Medium"/>
                    <a:cs typeface="Roboto Medium"/>
                    <a:sym typeface="Roboto Medium"/>
                  </a:rPr>
                  <a:t>FUNDACIÓN ESTRATÉGICA</a:t>
                </a:r>
                <a:endParaRPr sz="1000">
                  <a:latin typeface="Roboto"/>
                  <a:ea typeface="Roboto"/>
                  <a:cs typeface="Roboto"/>
                  <a:sym typeface="Roboto"/>
                </a:endParaRPr>
              </a:p>
            </p:txBody>
          </p:sp>
          <p:sp>
            <p:nvSpPr>
              <p:cNvPr id="605" name="Google Shape;605;p44"/>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4"/>
              <p:cNvSpPr/>
              <p:nvPr/>
            </p:nvSpPr>
            <p:spPr>
              <a:xfrm>
                <a:off x="1270254" y="2322570"/>
                <a:ext cx="1012800" cy="642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latin typeface="Roboto Thin"/>
                    <a:ea typeface="Roboto Thin"/>
                    <a:cs typeface="Roboto Thin"/>
                    <a:sym typeface="Roboto Thin"/>
                  </a:rPr>
                  <a:t>01</a:t>
                </a:r>
                <a:endParaRPr sz="2600">
                  <a:latin typeface="Roboto Thin"/>
                  <a:ea typeface="Roboto Thin"/>
                  <a:cs typeface="Roboto Thin"/>
                  <a:sym typeface="Roboto Thin"/>
                </a:endParaRPr>
              </a:p>
            </p:txBody>
          </p:sp>
          <p:sp>
            <p:nvSpPr>
              <p:cNvPr id="607" name="Google Shape;607;p44"/>
              <p:cNvSpPr/>
              <p:nvPr/>
            </p:nvSpPr>
            <p:spPr>
              <a:xfrm>
                <a:off x="4387850" y="2323750"/>
                <a:ext cx="2971200" cy="642300"/>
              </a:xfrm>
              <a:prstGeom prst="rect">
                <a:avLst/>
              </a:prstGeom>
              <a:solidFill>
                <a:srgbClr val="F8F8F8"/>
              </a:solid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Product Backlog </a:t>
                </a:r>
                <a:endParaRPr sz="800">
                  <a:latin typeface="Roboto"/>
                  <a:ea typeface="Roboto"/>
                  <a:cs typeface="Roboto"/>
                  <a:sym typeface="Roboto"/>
                </a:endParaRPr>
              </a:p>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Arquitectura</a:t>
                </a:r>
                <a:endParaRPr sz="800">
                  <a:latin typeface="Roboto"/>
                  <a:ea typeface="Roboto"/>
                  <a:cs typeface="Roboto"/>
                  <a:sym typeface="Roboto"/>
                </a:endParaRPr>
              </a:p>
            </p:txBody>
          </p:sp>
        </p:grpSp>
        <p:grpSp>
          <p:nvGrpSpPr>
            <p:cNvPr id="608" name="Google Shape;608;p44"/>
            <p:cNvGrpSpPr/>
            <p:nvPr/>
          </p:nvGrpSpPr>
          <p:grpSpPr>
            <a:xfrm>
              <a:off x="1270266" y="2904879"/>
              <a:ext cx="6280721" cy="643500"/>
              <a:chOff x="1270254" y="2322568"/>
              <a:chExt cx="6280721" cy="643500"/>
            </a:xfrm>
          </p:grpSpPr>
          <p:sp>
            <p:nvSpPr>
              <p:cNvPr id="609" name="Google Shape;609;p44"/>
              <p:cNvSpPr/>
              <p:nvPr/>
            </p:nvSpPr>
            <p:spPr>
              <a:xfrm>
                <a:off x="3728375" y="2322568"/>
                <a:ext cx="3822600" cy="6435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4"/>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4"/>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4"/>
              <p:cNvSpPr/>
              <p:nvPr/>
            </p:nvSpPr>
            <p:spPr>
              <a:xfrm>
                <a:off x="2342625" y="2399951"/>
                <a:ext cx="1940700" cy="4959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000">
                    <a:latin typeface="Roboto Medium"/>
                    <a:ea typeface="Roboto Medium"/>
                    <a:cs typeface="Roboto Medium"/>
                    <a:sym typeface="Roboto Medium"/>
                  </a:rPr>
                  <a:t>APRENDIZAJE Y MEJORA</a:t>
                </a:r>
                <a:endParaRPr sz="1000">
                  <a:latin typeface="Roboto"/>
                  <a:ea typeface="Roboto"/>
                  <a:cs typeface="Roboto"/>
                  <a:sym typeface="Roboto"/>
                </a:endParaRPr>
              </a:p>
            </p:txBody>
          </p:sp>
          <p:sp>
            <p:nvSpPr>
              <p:cNvPr id="613" name="Google Shape;613;p44"/>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4"/>
              <p:cNvSpPr/>
              <p:nvPr/>
            </p:nvSpPr>
            <p:spPr>
              <a:xfrm>
                <a:off x="1270254" y="2322575"/>
                <a:ext cx="1012800" cy="642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latin typeface="Roboto Thin"/>
                    <a:ea typeface="Roboto Thin"/>
                    <a:cs typeface="Roboto Thin"/>
                    <a:sym typeface="Roboto Thin"/>
                  </a:rPr>
                  <a:t>04</a:t>
                </a:r>
                <a:endParaRPr sz="2600">
                  <a:latin typeface="Roboto Thin"/>
                  <a:ea typeface="Roboto Thin"/>
                  <a:cs typeface="Roboto Thin"/>
                  <a:sym typeface="Roboto Thin"/>
                </a:endParaRPr>
              </a:p>
            </p:txBody>
          </p:sp>
          <p:sp>
            <p:nvSpPr>
              <p:cNvPr id="615" name="Google Shape;615;p44"/>
              <p:cNvSpPr/>
              <p:nvPr/>
            </p:nvSpPr>
            <p:spPr>
              <a:xfrm>
                <a:off x="4387850" y="2323750"/>
                <a:ext cx="2971200" cy="642300"/>
              </a:xfrm>
              <a:prstGeom prst="rect">
                <a:avLst/>
              </a:prstGeom>
              <a:solidFill>
                <a:srgbClr val="F8F8F8"/>
              </a:solid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Actas de Sprint Review</a:t>
                </a:r>
                <a:endParaRPr sz="800">
                  <a:latin typeface="Roboto"/>
                  <a:ea typeface="Roboto"/>
                  <a:cs typeface="Roboto"/>
                  <a:sym typeface="Roboto"/>
                </a:endParaRPr>
              </a:p>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Retrospectiva Sprint </a:t>
                </a:r>
                <a:endParaRPr sz="800">
                  <a:latin typeface="Roboto"/>
                  <a:ea typeface="Roboto"/>
                  <a:cs typeface="Roboto"/>
                  <a:sym typeface="Roboto"/>
                </a:endParaRPr>
              </a:p>
            </p:txBody>
          </p:sp>
        </p:grpSp>
      </p:grpSp>
      <p:grpSp>
        <p:nvGrpSpPr>
          <p:cNvPr id="616" name="Google Shape;616;p44"/>
          <p:cNvGrpSpPr/>
          <p:nvPr/>
        </p:nvGrpSpPr>
        <p:grpSpPr>
          <a:xfrm>
            <a:off x="4686477" y="1483160"/>
            <a:ext cx="3689296" cy="2608119"/>
            <a:chOff x="1270266" y="940260"/>
            <a:chExt cx="6280721" cy="2608119"/>
          </a:xfrm>
        </p:grpSpPr>
        <p:grpSp>
          <p:nvGrpSpPr>
            <p:cNvPr id="617" name="Google Shape;617;p44"/>
            <p:cNvGrpSpPr/>
            <p:nvPr/>
          </p:nvGrpSpPr>
          <p:grpSpPr>
            <a:xfrm>
              <a:off x="1270266" y="1595119"/>
              <a:ext cx="6280721" cy="643500"/>
              <a:chOff x="1270254" y="2322568"/>
              <a:chExt cx="6280721" cy="643500"/>
            </a:xfrm>
          </p:grpSpPr>
          <p:sp>
            <p:nvSpPr>
              <p:cNvPr id="618" name="Google Shape;618;p44"/>
              <p:cNvSpPr/>
              <p:nvPr/>
            </p:nvSpPr>
            <p:spPr>
              <a:xfrm>
                <a:off x="3728375" y="2322568"/>
                <a:ext cx="3822600" cy="6435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4"/>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4"/>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000">
                    <a:latin typeface="Roboto Medium"/>
                    <a:ea typeface="Roboto Medium"/>
                    <a:cs typeface="Roboto Medium"/>
                    <a:sym typeface="Roboto Medium"/>
                  </a:rPr>
                  <a:t>PRODUCTO FUNCIONAL</a:t>
                </a:r>
                <a:endParaRPr sz="1000">
                  <a:latin typeface="Roboto"/>
                  <a:ea typeface="Roboto"/>
                  <a:cs typeface="Roboto"/>
                  <a:sym typeface="Roboto"/>
                </a:endParaRPr>
              </a:p>
            </p:txBody>
          </p:sp>
          <p:sp>
            <p:nvSpPr>
              <p:cNvPr id="622" name="Google Shape;622;p44"/>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4"/>
              <p:cNvSpPr/>
              <p:nvPr/>
            </p:nvSpPr>
            <p:spPr>
              <a:xfrm>
                <a:off x="1270254" y="2322572"/>
                <a:ext cx="1012800" cy="642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latin typeface="Roboto Thin"/>
                    <a:ea typeface="Roboto Thin"/>
                    <a:cs typeface="Roboto Thin"/>
                    <a:sym typeface="Roboto Thin"/>
                  </a:rPr>
                  <a:t>06</a:t>
                </a:r>
                <a:endParaRPr sz="2600">
                  <a:latin typeface="Roboto Thin"/>
                  <a:ea typeface="Roboto Thin"/>
                  <a:cs typeface="Roboto Thin"/>
                  <a:sym typeface="Roboto Thin"/>
                </a:endParaRPr>
              </a:p>
            </p:txBody>
          </p:sp>
          <p:sp>
            <p:nvSpPr>
              <p:cNvPr id="624" name="Google Shape;624;p4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Incremento de Software (MVP)</a:t>
                </a:r>
                <a:endParaRPr sz="800">
                  <a:latin typeface="Roboto"/>
                  <a:ea typeface="Roboto"/>
                  <a:cs typeface="Roboto"/>
                  <a:sym typeface="Roboto"/>
                </a:endParaRPr>
              </a:p>
            </p:txBody>
          </p:sp>
        </p:grpSp>
        <p:grpSp>
          <p:nvGrpSpPr>
            <p:cNvPr id="625" name="Google Shape;625;p44"/>
            <p:cNvGrpSpPr/>
            <p:nvPr/>
          </p:nvGrpSpPr>
          <p:grpSpPr>
            <a:xfrm>
              <a:off x="1270266" y="2250012"/>
              <a:ext cx="6280721" cy="643500"/>
              <a:chOff x="1270254" y="2322568"/>
              <a:chExt cx="6280721" cy="643500"/>
            </a:xfrm>
          </p:grpSpPr>
          <p:sp>
            <p:nvSpPr>
              <p:cNvPr id="626" name="Google Shape;626;p44"/>
              <p:cNvSpPr/>
              <p:nvPr/>
            </p:nvSpPr>
            <p:spPr>
              <a:xfrm>
                <a:off x="3728375" y="2322568"/>
                <a:ext cx="3822600" cy="6435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4"/>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4"/>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4"/>
              <p:cNvSpPr/>
              <p:nvPr/>
            </p:nvSpPr>
            <p:spPr>
              <a:xfrm>
                <a:off x="2283018" y="2399955"/>
                <a:ext cx="2000400" cy="4959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900">
                    <a:latin typeface="Roboto Medium"/>
                    <a:ea typeface="Roboto Medium"/>
                    <a:cs typeface="Roboto Medium"/>
                    <a:sym typeface="Roboto Medium"/>
                  </a:rPr>
                  <a:t>DOCUMENTACIÓN FINAL</a:t>
                </a:r>
                <a:endParaRPr sz="900">
                  <a:latin typeface="Roboto"/>
                  <a:ea typeface="Roboto"/>
                  <a:cs typeface="Roboto"/>
                  <a:sym typeface="Roboto"/>
                </a:endParaRPr>
              </a:p>
            </p:txBody>
          </p:sp>
          <p:sp>
            <p:nvSpPr>
              <p:cNvPr id="630" name="Google Shape;630;p44"/>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4"/>
              <p:cNvSpPr/>
              <p:nvPr/>
            </p:nvSpPr>
            <p:spPr>
              <a:xfrm>
                <a:off x="1270254" y="2322574"/>
                <a:ext cx="1012800" cy="642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latin typeface="Roboto Thin"/>
                    <a:ea typeface="Roboto Thin"/>
                    <a:cs typeface="Roboto Thin"/>
                    <a:sym typeface="Roboto Thin"/>
                  </a:rPr>
                  <a:t>07</a:t>
                </a:r>
                <a:endParaRPr sz="2600">
                  <a:latin typeface="Roboto Thin"/>
                  <a:ea typeface="Roboto Thin"/>
                  <a:cs typeface="Roboto Thin"/>
                  <a:sym typeface="Roboto Thin"/>
                </a:endParaRPr>
              </a:p>
            </p:txBody>
          </p:sp>
          <p:sp>
            <p:nvSpPr>
              <p:cNvPr id="632" name="Google Shape;632;p4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Manuales Técnicos y de Usuario</a:t>
                </a:r>
                <a:endParaRPr sz="800">
                  <a:latin typeface="Roboto"/>
                  <a:ea typeface="Roboto"/>
                  <a:cs typeface="Roboto"/>
                  <a:sym typeface="Roboto"/>
                </a:endParaRPr>
              </a:p>
            </p:txBody>
          </p:sp>
        </p:grpSp>
        <p:grpSp>
          <p:nvGrpSpPr>
            <p:cNvPr id="633" name="Google Shape;633;p44"/>
            <p:cNvGrpSpPr/>
            <p:nvPr/>
          </p:nvGrpSpPr>
          <p:grpSpPr>
            <a:xfrm>
              <a:off x="1270266" y="940260"/>
              <a:ext cx="6280721" cy="643500"/>
              <a:chOff x="1270254" y="2322568"/>
              <a:chExt cx="6280721" cy="643500"/>
            </a:xfrm>
          </p:grpSpPr>
          <p:sp>
            <p:nvSpPr>
              <p:cNvPr id="634" name="Google Shape;634;p44"/>
              <p:cNvSpPr/>
              <p:nvPr/>
            </p:nvSpPr>
            <p:spPr>
              <a:xfrm>
                <a:off x="3728375" y="2322568"/>
                <a:ext cx="3822600" cy="6435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4"/>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4"/>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4"/>
              <p:cNvSpPr/>
              <p:nvPr/>
            </p:nvSpPr>
            <p:spPr>
              <a:xfrm>
                <a:off x="2342625" y="2399951"/>
                <a:ext cx="1940700" cy="4959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000">
                    <a:latin typeface="Roboto Medium"/>
                    <a:ea typeface="Roboto Medium"/>
                    <a:cs typeface="Roboto Medium"/>
                    <a:sym typeface="Roboto Medium"/>
                  </a:rPr>
                  <a:t>CÓDIGO FUENTE</a:t>
                </a:r>
                <a:endParaRPr sz="1000">
                  <a:latin typeface="Roboto"/>
                  <a:ea typeface="Roboto"/>
                  <a:cs typeface="Roboto"/>
                  <a:sym typeface="Roboto"/>
                </a:endParaRPr>
              </a:p>
            </p:txBody>
          </p:sp>
          <p:sp>
            <p:nvSpPr>
              <p:cNvPr id="638" name="Google Shape;638;p44"/>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4"/>
              <p:cNvSpPr/>
              <p:nvPr/>
            </p:nvSpPr>
            <p:spPr>
              <a:xfrm>
                <a:off x="1270254" y="2322570"/>
                <a:ext cx="1012800" cy="642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latin typeface="Roboto Thin"/>
                    <a:ea typeface="Roboto Thin"/>
                    <a:cs typeface="Roboto Thin"/>
                    <a:sym typeface="Roboto Thin"/>
                  </a:rPr>
                  <a:t>05</a:t>
                </a:r>
                <a:endParaRPr sz="2600">
                  <a:latin typeface="Roboto Thin"/>
                  <a:ea typeface="Roboto Thin"/>
                  <a:cs typeface="Roboto Thin"/>
                  <a:sym typeface="Roboto Thin"/>
                </a:endParaRPr>
              </a:p>
            </p:txBody>
          </p:sp>
          <p:sp>
            <p:nvSpPr>
              <p:cNvPr id="640" name="Google Shape;640;p4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Repositorios en GitHub</a:t>
                </a:r>
                <a:endParaRPr sz="800">
                  <a:latin typeface="Roboto"/>
                  <a:ea typeface="Roboto"/>
                  <a:cs typeface="Roboto"/>
                  <a:sym typeface="Roboto"/>
                </a:endParaRPr>
              </a:p>
            </p:txBody>
          </p:sp>
        </p:grpSp>
        <p:grpSp>
          <p:nvGrpSpPr>
            <p:cNvPr id="641" name="Google Shape;641;p44"/>
            <p:cNvGrpSpPr/>
            <p:nvPr/>
          </p:nvGrpSpPr>
          <p:grpSpPr>
            <a:xfrm>
              <a:off x="1270266" y="2904879"/>
              <a:ext cx="6280721" cy="643500"/>
              <a:chOff x="1270254" y="2322568"/>
              <a:chExt cx="6280721" cy="643500"/>
            </a:xfrm>
          </p:grpSpPr>
          <p:sp>
            <p:nvSpPr>
              <p:cNvPr id="642" name="Google Shape;642;p44"/>
              <p:cNvSpPr/>
              <p:nvPr/>
            </p:nvSpPr>
            <p:spPr>
              <a:xfrm>
                <a:off x="3728375" y="2322568"/>
                <a:ext cx="3822600" cy="6435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4"/>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4"/>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4"/>
              <p:cNvSpPr/>
              <p:nvPr/>
            </p:nvSpPr>
            <p:spPr>
              <a:xfrm>
                <a:off x="2342625" y="2399951"/>
                <a:ext cx="1940700" cy="4959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000">
                    <a:latin typeface="Roboto Medium"/>
                    <a:ea typeface="Roboto Medium"/>
                    <a:cs typeface="Roboto Medium"/>
                    <a:sym typeface="Roboto Medium"/>
                  </a:rPr>
                  <a:t>ACEPTACIÓN FORMAL</a:t>
                </a:r>
                <a:endParaRPr sz="1000">
                  <a:latin typeface="Roboto"/>
                  <a:ea typeface="Roboto"/>
                  <a:cs typeface="Roboto"/>
                  <a:sym typeface="Roboto"/>
                </a:endParaRPr>
              </a:p>
            </p:txBody>
          </p:sp>
          <p:sp>
            <p:nvSpPr>
              <p:cNvPr id="646" name="Google Shape;646;p44"/>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4"/>
              <p:cNvSpPr/>
              <p:nvPr/>
            </p:nvSpPr>
            <p:spPr>
              <a:xfrm>
                <a:off x="1270254" y="2322575"/>
                <a:ext cx="1012800" cy="642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latin typeface="Roboto Thin"/>
                    <a:ea typeface="Roboto Thin"/>
                    <a:cs typeface="Roboto Thin"/>
                    <a:sym typeface="Roboto Thin"/>
                  </a:rPr>
                  <a:t>08</a:t>
                </a:r>
                <a:endParaRPr sz="2600">
                  <a:latin typeface="Roboto Thin"/>
                  <a:ea typeface="Roboto Thin"/>
                  <a:cs typeface="Roboto Thin"/>
                  <a:sym typeface="Roboto Thin"/>
                </a:endParaRPr>
              </a:p>
            </p:txBody>
          </p:sp>
          <p:sp>
            <p:nvSpPr>
              <p:cNvPr id="648" name="Google Shape;648;p4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Acta de Aceptación del P.O.</a:t>
                </a:r>
                <a:endParaRPr sz="800">
                  <a:latin typeface="Roboto"/>
                  <a:ea typeface="Roboto"/>
                  <a:cs typeface="Roboto"/>
                  <a:sym typeface="Roboto"/>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grpSp>
        <p:nvGrpSpPr>
          <p:cNvPr id="653" name="Google Shape;653;p45"/>
          <p:cNvGrpSpPr/>
          <p:nvPr/>
        </p:nvGrpSpPr>
        <p:grpSpPr>
          <a:xfrm>
            <a:off x="3978720" y="6840"/>
            <a:ext cx="5164200" cy="5143200"/>
            <a:chOff x="3978720" y="6840"/>
            <a:chExt cx="5164200" cy="5143200"/>
          </a:xfrm>
        </p:grpSpPr>
        <p:sp>
          <p:nvSpPr>
            <p:cNvPr id="654" name="Google Shape;654;p45"/>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655" name="Google Shape;655;p45"/>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656" name="Google Shape;656;p45"/>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657" name="Google Shape;657;p45"/>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658" name="Google Shape;658;p45"/>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659" name="Google Shape;659;p45"/>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660" name="Google Shape;660;p45"/>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661" name="Google Shape;661;p45"/>
          <p:cNvGrpSpPr/>
          <p:nvPr/>
        </p:nvGrpSpPr>
        <p:grpSpPr>
          <a:xfrm>
            <a:off x="5405271" y="1044240"/>
            <a:ext cx="3160020" cy="3290700"/>
            <a:chOff x="5405271" y="1044240"/>
            <a:chExt cx="3160020" cy="3290700"/>
          </a:xfrm>
        </p:grpSpPr>
        <p:sp>
          <p:nvSpPr>
            <p:cNvPr id="662" name="Google Shape;662;p45"/>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663" name="Google Shape;663;p45"/>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664" name="Google Shape;664;p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665" name="Google Shape;665;p45"/>
          <p:cNvSpPr txBox="1"/>
          <p:nvPr>
            <p:ph type="title"/>
          </p:nvPr>
        </p:nvSpPr>
        <p:spPr>
          <a:xfrm>
            <a:off x="346028" y="1948375"/>
            <a:ext cx="6990900" cy="818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Cronograma</a:t>
            </a:r>
            <a:endParaRPr b="1" sz="3200" u="none" strike="noStrike">
              <a:solidFill>
                <a:schemeClr val="dk1"/>
              </a:solidFill>
              <a:latin typeface="Roboto"/>
              <a:ea typeface="Roboto"/>
              <a:cs typeface="Roboto"/>
              <a:sym typeface="Roboto"/>
            </a:endParaRPr>
          </a:p>
        </p:txBody>
      </p:sp>
      <p:pic>
        <p:nvPicPr>
          <p:cNvPr id="666" name="Google Shape;666;p45"/>
          <p:cNvPicPr preferRelativeResize="0"/>
          <p:nvPr/>
        </p:nvPicPr>
        <p:blipFill>
          <a:blip r:embed="rId4">
            <a:alphaModFix/>
          </a:blip>
          <a:stretch>
            <a:fillRect/>
          </a:stretch>
        </p:blipFill>
        <p:spPr>
          <a:xfrm>
            <a:off x="3058550" y="1454450"/>
            <a:ext cx="1872638" cy="1559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4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672" name="Google Shape;672;p46"/>
          <p:cNvSpPr txBox="1"/>
          <p:nvPr>
            <p:ph type="title"/>
          </p:nvPr>
        </p:nvSpPr>
        <p:spPr>
          <a:xfrm>
            <a:off x="3340500" y="126625"/>
            <a:ext cx="2463000" cy="55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Cronograma</a:t>
            </a:r>
            <a:endParaRPr b="1" sz="3200" u="none" strike="noStrike">
              <a:solidFill>
                <a:schemeClr val="dk1"/>
              </a:solidFill>
              <a:latin typeface="Roboto"/>
              <a:ea typeface="Roboto"/>
              <a:cs typeface="Roboto"/>
              <a:sym typeface="Roboto"/>
            </a:endParaRPr>
          </a:p>
        </p:txBody>
      </p:sp>
      <p:pic>
        <p:nvPicPr>
          <p:cNvPr id="673" name="Google Shape;673;p46">
            <a:hlinkClick r:id="rId3"/>
          </p:cNvPr>
          <p:cNvPicPr preferRelativeResize="0"/>
          <p:nvPr/>
        </p:nvPicPr>
        <p:blipFill>
          <a:blip r:embed="rId4">
            <a:alphaModFix/>
          </a:blip>
          <a:stretch>
            <a:fillRect/>
          </a:stretch>
        </p:blipFill>
        <p:spPr>
          <a:xfrm>
            <a:off x="309300" y="830125"/>
            <a:ext cx="8525399" cy="37673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grpSp>
        <p:nvGrpSpPr>
          <p:cNvPr id="169" name="Google Shape;169;p20"/>
          <p:cNvGrpSpPr/>
          <p:nvPr/>
        </p:nvGrpSpPr>
        <p:grpSpPr>
          <a:xfrm>
            <a:off x="3978720" y="6840"/>
            <a:ext cx="5164200" cy="5143320"/>
            <a:chOff x="3978720" y="6840"/>
            <a:chExt cx="5164200" cy="5143320"/>
          </a:xfrm>
        </p:grpSpPr>
        <p:sp>
          <p:nvSpPr>
            <p:cNvPr id="170" name="Google Shape;170;p20"/>
            <p:cNvSpPr/>
            <p:nvPr/>
          </p:nvSpPr>
          <p:spPr>
            <a:xfrm flipH="1">
              <a:off x="3978720" y="6840"/>
              <a:ext cx="5164200" cy="514332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71" name="Google Shape;171;p20"/>
            <p:cNvSpPr/>
            <p:nvPr/>
          </p:nvSpPr>
          <p:spPr>
            <a:xfrm rot="-2699400">
              <a:off x="4520880" y="3647520"/>
              <a:ext cx="1779480" cy="32616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72" name="Google Shape;172;p20"/>
            <p:cNvSpPr/>
            <p:nvPr/>
          </p:nvSpPr>
          <p:spPr>
            <a:xfrm rot="-2699400">
              <a:off x="7184160" y="2245320"/>
              <a:ext cx="1779480" cy="32616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73" name="Google Shape;173;p20"/>
            <p:cNvSpPr/>
            <p:nvPr/>
          </p:nvSpPr>
          <p:spPr>
            <a:xfrm rot="-2699400">
              <a:off x="6716520" y="1166760"/>
              <a:ext cx="1779480" cy="47736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174" name="Google Shape;174;p20"/>
            <p:cNvSpPr/>
            <p:nvPr/>
          </p:nvSpPr>
          <p:spPr>
            <a:xfrm rot="-2699400">
              <a:off x="5940360" y="3571560"/>
              <a:ext cx="1779480" cy="47736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175" name="Google Shape;175;p20"/>
            <p:cNvSpPr/>
            <p:nvPr/>
          </p:nvSpPr>
          <p:spPr>
            <a:xfrm>
              <a:off x="6778080" y="2891160"/>
              <a:ext cx="1596240" cy="159624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176" name="Google Shape;176;p20"/>
          <p:cNvSpPr txBox="1"/>
          <p:nvPr>
            <p:ph type="title"/>
          </p:nvPr>
        </p:nvSpPr>
        <p:spPr>
          <a:xfrm>
            <a:off x="733325" y="2121825"/>
            <a:ext cx="4409700" cy="55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2880"/>
              <a:buFont typeface="Archivo Black"/>
              <a:buNone/>
            </a:pPr>
            <a:r>
              <a:rPr b="1" lang="en-US" sz="3200" u="none" strike="noStrike">
                <a:solidFill>
                  <a:schemeClr val="dk1"/>
                </a:solidFill>
                <a:latin typeface="Roboto"/>
                <a:ea typeface="Roboto"/>
                <a:cs typeface="Roboto"/>
                <a:sym typeface="Roboto"/>
              </a:rPr>
              <a:t>Contexto</a:t>
            </a:r>
            <a:endParaRPr b="1" sz="3200" u="none" strike="noStrike">
              <a:solidFill>
                <a:schemeClr val="dk1"/>
              </a:solidFill>
              <a:latin typeface="Roboto"/>
              <a:ea typeface="Roboto"/>
              <a:cs typeface="Roboto"/>
              <a:sym typeface="Roboto"/>
            </a:endParaRPr>
          </a:p>
        </p:txBody>
      </p:sp>
      <p:sp>
        <p:nvSpPr>
          <p:cNvPr id="177" name="Google Shape;177;p20"/>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178" name="Google Shape;178;p20"/>
          <p:cNvGrpSpPr/>
          <p:nvPr/>
        </p:nvGrpSpPr>
        <p:grpSpPr>
          <a:xfrm>
            <a:off x="5405271" y="1044231"/>
            <a:ext cx="3159978" cy="3290658"/>
            <a:chOff x="5405271" y="1044231"/>
            <a:chExt cx="3159978" cy="3290658"/>
          </a:xfrm>
        </p:grpSpPr>
        <p:sp>
          <p:nvSpPr>
            <p:cNvPr id="179" name="Google Shape;179;p20"/>
            <p:cNvSpPr/>
            <p:nvPr/>
          </p:nvSpPr>
          <p:spPr>
            <a:xfrm rot="-2700000">
              <a:off x="7674840" y="1379520"/>
              <a:ext cx="995760" cy="114480"/>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180" name="Google Shape;180;p20"/>
            <p:cNvSpPr/>
            <p:nvPr/>
          </p:nvSpPr>
          <p:spPr>
            <a:xfrm rot="-2700000">
              <a:off x="5299920" y="3885120"/>
              <a:ext cx="995760" cy="114480"/>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181" name="Google Shape;181;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pic>
        <p:nvPicPr>
          <p:cNvPr id="182" name="Google Shape;182;p20"/>
          <p:cNvPicPr preferRelativeResize="0"/>
          <p:nvPr/>
        </p:nvPicPr>
        <p:blipFill>
          <a:blip r:embed="rId4">
            <a:alphaModFix/>
          </a:blip>
          <a:stretch>
            <a:fillRect/>
          </a:stretch>
        </p:blipFill>
        <p:spPr>
          <a:xfrm>
            <a:off x="2637100" y="1274350"/>
            <a:ext cx="2436496" cy="21657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grpSp>
        <p:nvGrpSpPr>
          <p:cNvPr id="678" name="Google Shape;678;p47"/>
          <p:cNvGrpSpPr/>
          <p:nvPr/>
        </p:nvGrpSpPr>
        <p:grpSpPr>
          <a:xfrm>
            <a:off x="3978720" y="6840"/>
            <a:ext cx="5164200" cy="5143200"/>
            <a:chOff x="3978720" y="6840"/>
            <a:chExt cx="5164200" cy="5143200"/>
          </a:xfrm>
        </p:grpSpPr>
        <p:sp>
          <p:nvSpPr>
            <p:cNvPr id="679" name="Google Shape;679;p47"/>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680" name="Google Shape;680;p47"/>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681" name="Google Shape;681;p47"/>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682" name="Google Shape;682;p47"/>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683" name="Google Shape;683;p47"/>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684" name="Google Shape;684;p47"/>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685" name="Google Shape;685;p47"/>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686" name="Google Shape;686;p47"/>
          <p:cNvGrpSpPr/>
          <p:nvPr/>
        </p:nvGrpSpPr>
        <p:grpSpPr>
          <a:xfrm>
            <a:off x="5405271" y="1044240"/>
            <a:ext cx="3160020" cy="3290700"/>
            <a:chOff x="5405271" y="1044240"/>
            <a:chExt cx="3160020" cy="3290700"/>
          </a:xfrm>
        </p:grpSpPr>
        <p:sp>
          <p:nvSpPr>
            <p:cNvPr id="687" name="Google Shape;687;p47"/>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688" name="Google Shape;688;p47"/>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689" name="Google Shape;689;p4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690" name="Google Shape;690;p47"/>
          <p:cNvSpPr txBox="1"/>
          <p:nvPr>
            <p:ph type="title"/>
          </p:nvPr>
        </p:nvSpPr>
        <p:spPr>
          <a:xfrm>
            <a:off x="346028" y="1948375"/>
            <a:ext cx="6990900" cy="818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Conclusiones</a:t>
            </a:r>
            <a:endParaRPr b="1" sz="3200" u="none" strike="noStrike">
              <a:solidFill>
                <a:schemeClr val="dk1"/>
              </a:solidFill>
              <a:latin typeface="Roboto"/>
              <a:ea typeface="Roboto"/>
              <a:cs typeface="Roboto"/>
              <a:sym typeface="Roboto"/>
            </a:endParaRPr>
          </a:p>
        </p:txBody>
      </p:sp>
      <p:pic>
        <p:nvPicPr>
          <p:cNvPr id="691" name="Google Shape;691;p47"/>
          <p:cNvPicPr preferRelativeResize="0"/>
          <p:nvPr/>
        </p:nvPicPr>
        <p:blipFill>
          <a:blip r:embed="rId4">
            <a:alphaModFix/>
          </a:blip>
          <a:stretch>
            <a:fillRect/>
          </a:stretch>
        </p:blipFill>
        <p:spPr>
          <a:xfrm>
            <a:off x="3249650" y="1279300"/>
            <a:ext cx="1655581" cy="1671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id="696" name="Google Shape;696;p48"/>
          <p:cNvPicPr preferRelativeResize="0"/>
          <p:nvPr/>
        </p:nvPicPr>
        <p:blipFill>
          <a:blip r:embed="rId3">
            <a:alphaModFix/>
          </a:blip>
          <a:stretch>
            <a:fillRect/>
          </a:stretch>
        </p:blipFill>
        <p:spPr>
          <a:xfrm>
            <a:off x="4443950" y="778850"/>
            <a:ext cx="4260424" cy="3425126"/>
          </a:xfrm>
          <a:prstGeom prst="rect">
            <a:avLst/>
          </a:prstGeom>
          <a:noFill/>
          <a:ln>
            <a:noFill/>
          </a:ln>
        </p:spPr>
      </p:pic>
      <p:sp>
        <p:nvSpPr>
          <p:cNvPr id="697" name="Google Shape;697;p48"/>
          <p:cNvSpPr txBox="1"/>
          <p:nvPr>
            <p:ph idx="4294967295" type="title"/>
          </p:nvPr>
        </p:nvSpPr>
        <p:spPr>
          <a:xfrm>
            <a:off x="3251250" y="124250"/>
            <a:ext cx="2641500" cy="818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00000"/>
              <a:buFont typeface="Archivo Black"/>
              <a:buNone/>
            </a:pPr>
            <a:r>
              <a:rPr b="1" lang="en-US" sz="3200" u="none" strike="noStrike">
                <a:solidFill>
                  <a:schemeClr val="dk1"/>
                </a:solidFill>
                <a:latin typeface="Roboto"/>
                <a:ea typeface="Roboto"/>
                <a:cs typeface="Roboto"/>
                <a:sym typeface="Roboto"/>
              </a:rPr>
              <a:t>Conclusiones</a:t>
            </a:r>
            <a:endParaRPr b="1" sz="3200" u="none" strike="noStrike">
              <a:solidFill>
                <a:schemeClr val="dk1"/>
              </a:solidFill>
              <a:latin typeface="Roboto"/>
              <a:ea typeface="Roboto"/>
              <a:cs typeface="Roboto"/>
              <a:sym typeface="Roboto"/>
            </a:endParaRPr>
          </a:p>
        </p:txBody>
      </p:sp>
      <p:sp>
        <p:nvSpPr>
          <p:cNvPr id="698" name="Google Shape;698;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solidFill>
                  <a:schemeClr val="dk2"/>
                </a:solidFill>
              </a:rPr>
              <a:t>‹#›</a:t>
            </a:fld>
            <a:endParaRPr>
              <a:solidFill>
                <a:schemeClr val="dk2"/>
              </a:solidFill>
            </a:endParaRPr>
          </a:p>
        </p:txBody>
      </p:sp>
      <p:pic>
        <p:nvPicPr>
          <p:cNvPr id="699" name="Google Shape;699;p48"/>
          <p:cNvPicPr preferRelativeResize="0"/>
          <p:nvPr/>
        </p:nvPicPr>
        <p:blipFill>
          <a:blip r:embed="rId4">
            <a:alphaModFix/>
          </a:blip>
          <a:stretch>
            <a:fillRect/>
          </a:stretch>
        </p:blipFill>
        <p:spPr>
          <a:xfrm>
            <a:off x="41625" y="778850"/>
            <a:ext cx="4402325" cy="3425126"/>
          </a:xfrm>
          <a:prstGeom prst="rect">
            <a:avLst/>
          </a:prstGeom>
          <a:noFill/>
          <a:ln>
            <a:noFill/>
          </a:ln>
        </p:spPr>
      </p:pic>
      <p:sp>
        <p:nvSpPr>
          <p:cNvPr id="700" name="Google Shape;700;p48"/>
          <p:cNvSpPr txBox="1"/>
          <p:nvPr/>
        </p:nvSpPr>
        <p:spPr>
          <a:xfrm>
            <a:off x="295650" y="1794800"/>
            <a:ext cx="4029000" cy="2047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a:solidFill>
                  <a:srgbClr val="073763"/>
                </a:solidFill>
                <a:latin typeface="Roboto"/>
                <a:ea typeface="Roboto"/>
                <a:cs typeface="Roboto"/>
                <a:sym typeface="Roboto"/>
              </a:rPr>
              <a:t>Este proyecto es la oportunidad ideal para consolidar mis habilidades en la planificación y gestión de un producto de software, desde la conceptualización hasta la entrega de valor.</a:t>
            </a:r>
            <a:endParaRPr>
              <a:solidFill>
                <a:srgbClr val="073763"/>
              </a:solidFill>
              <a:latin typeface="Roboto"/>
              <a:ea typeface="Roboto"/>
              <a:cs typeface="Roboto"/>
              <a:sym typeface="Roboto"/>
            </a:endParaRPr>
          </a:p>
        </p:txBody>
      </p:sp>
      <p:sp>
        <p:nvSpPr>
          <p:cNvPr id="701" name="Google Shape;701;p48"/>
          <p:cNvSpPr txBox="1"/>
          <p:nvPr/>
        </p:nvSpPr>
        <p:spPr>
          <a:xfrm>
            <a:off x="962800" y="1198775"/>
            <a:ext cx="2477100" cy="340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2"/>
                </a:solidFill>
                <a:latin typeface="Roboto"/>
                <a:ea typeface="Roboto"/>
                <a:cs typeface="Roboto"/>
                <a:sym typeface="Roboto"/>
              </a:rPr>
              <a:t>Boris Arriagada Rojas</a:t>
            </a:r>
            <a:endParaRPr b="1" sz="1300">
              <a:solidFill>
                <a:schemeClr val="dk2"/>
              </a:solidFill>
              <a:latin typeface="Roboto"/>
              <a:ea typeface="Roboto"/>
              <a:cs typeface="Roboto"/>
              <a:sym typeface="Roboto"/>
            </a:endParaRPr>
          </a:p>
        </p:txBody>
      </p:sp>
      <p:sp>
        <p:nvSpPr>
          <p:cNvPr id="702" name="Google Shape;702;p48"/>
          <p:cNvSpPr txBox="1"/>
          <p:nvPr/>
        </p:nvSpPr>
        <p:spPr>
          <a:xfrm>
            <a:off x="5335613" y="1198775"/>
            <a:ext cx="2477100" cy="340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2"/>
                </a:solidFill>
                <a:latin typeface="Roboto"/>
                <a:ea typeface="Roboto"/>
                <a:cs typeface="Roboto"/>
                <a:sym typeface="Roboto"/>
              </a:rPr>
              <a:t>Jaime Vicencio Rubilar</a:t>
            </a:r>
            <a:endParaRPr b="1" sz="1300">
              <a:solidFill>
                <a:schemeClr val="dk2"/>
              </a:solidFill>
              <a:latin typeface="Roboto"/>
              <a:ea typeface="Roboto"/>
              <a:cs typeface="Roboto"/>
              <a:sym typeface="Roboto"/>
            </a:endParaRPr>
          </a:p>
        </p:txBody>
      </p:sp>
      <p:sp>
        <p:nvSpPr>
          <p:cNvPr id="703" name="Google Shape;703;p48"/>
          <p:cNvSpPr txBox="1"/>
          <p:nvPr/>
        </p:nvSpPr>
        <p:spPr>
          <a:xfrm>
            <a:off x="4559663" y="1779488"/>
            <a:ext cx="4029000" cy="2047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a:solidFill>
                  <a:srgbClr val="073763"/>
                </a:solidFill>
                <a:latin typeface="Roboto"/>
                <a:ea typeface="Roboto"/>
                <a:cs typeface="Roboto"/>
                <a:sym typeface="Roboto"/>
              </a:rPr>
              <a:t>Mi objetivo es complementar las habilidades técnicas aprendidas durante la carrera con la experiencia práctica en la ejecución de un proyecto complejo, desarrollando nuevas competencias profesionales.</a:t>
            </a:r>
            <a:endParaRPr>
              <a:solidFill>
                <a:srgbClr val="073763"/>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idx="4294967295" type="subTitle"/>
          </p:nvPr>
        </p:nvSpPr>
        <p:spPr>
          <a:xfrm>
            <a:off x="524031" y="1601100"/>
            <a:ext cx="7410600" cy="2476200"/>
          </a:xfrm>
          <a:prstGeom prst="rect">
            <a:avLst/>
          </a:prstGeom>
          <a:noFill/>
          <a:ln>
            <a:noFill/>
          </a:ln>
        </p:spPr>
        <p:txBody>
          <a:bodyPr anchorCtr="0" anchor="t" bIns="91425" lIns="91425" spcFirstLastPara="1" rIns="91425" wrap="square" tIns="91425">
            <a:normAutofit lnSpcReduction="10000"/>
          </a:bodyPr>
          <a:lstStyle/>
          <a:p>
            <a:pPr indent="0" lvl="0" marL="0" marR="0" rtl="0" algn="just">
              <a:lnSpc>
                <a:spcPct val="150000"/>
              </a:lnSpc>
              <a:spcBef>
                <a:spcPts val="0"/>
              </a:spcBef>
              <a:spcAft>
                <a:spcPts val="1200"/>
              </a:spcAft>
              <a:buClr>
                <a:schemeClr val="dk1"/>
              </a:buClr>
              <a:buSzPts val="1400"/>
              <a:buFont typeface="Manrope"/>
              <a:buNone/>
            </a:pPr>
            <a:r>
              <a:rPr b="1" lang="en-US" sz="1800">
                <a:solidFill>
                  <a:schemeClr val="dk1"/>
                </a:solidFill>
              </a:rPr>
              <a:t>Cambiaso</a:t>
            </a:r>
            <a:r>
              <a:rPr lang="en-US" sz="1800">
                <a:solidFill>
                  <a:schemeClr val="dk1"/>
                </a:solidFill>
              </a:rPr>
              <a:t> se enfoca en liderar en Chile los </a:t>
            </a:r>
            <a:r>
              <a:rPr b="1" lang="en-US" sz="1800">
                <a:solidFill>
                  <a:schemeClr val="dk1"/>
                </a:solidFill>
              </a:rPr>
              <a:t>rubros de tés, hierbas y productos de limpieza</a:t>
            </a:r>
            <a:r>
              <a:rPr lang="en-US" sz="1800">
                <a:solidFill>
                  <a:schemeClr val="dk1"/>
                </a:solidFill>
              </a:rPr>
              <a:t> para el hogar a través de marcas de alta confianza como "Té Supremo" y "Superior". Utilizando su tradición de casi </a:t>
            </a:r>
            <a:r>
              <a:rPr b="1" lang="en-US" sz="1800">
                <a:solidFill>
                  <a:schemeClr val="dk1"/>
                </a:solidFill>
              </a:rPr>
              <a:t>150 años</a:t>
            </a:r>
            <a:r>
              <a:rPr lang="en-US" sz="1800">
                <a:solidFill>
                  <a:schemeClr val="dk1"/>
                </a:solidFill>
              </a:rPr>
              <a:t> y una constante innovación, optimiza la vida diaria de sus consumidores con productos de alta calidad, promoviendo un modelo de negocio sostenible y con un impacto social positivo.</a:t>
            </a:r>
            <a:endParaRPr sz="1800">
              <a:solidFill>
                <a:schemeClr val="dk1"/>
              </a:solidFill>
            </a:endParaRPr>
          </a:p>
        </p:txBody>
      </p:sp>
      <p:sp>
        <p:nvSpPr>
          <p:cNvPr id="188" name="Google Shape;188;p2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pic>
        <p:nvPicPr>
          <p:cNvPr id="189" name="Google Shape;189;p21"/>
          <p:cNvPicPr preferRelativeResize="0"/>
          <p:nvPr/>
        </p:nvPicPr>
        <p:blipFill>
          <a:blip r:embed="rId3">
            <a:alphaModFix/>
          </a:blip>
          <a:stretch>
            <a:fillRect/>
          </a:stretch>
        </p:blipFill>
        <p:spPr>
          <a:xfrm>
            <a:off x="2490188" y="232625"/>
            <a:ext cx="3224325" cy="1289725"/>
          </a:xfrm>
          <a:prstGeom prst="rect">
            <a:avLst/>
          </a:prstGeom>
          <a:noFill/>
          <a:ln>
            <a:noFill/>
          </a:ln>
        </p:spPr>
      </p:pic>
      <p:pic>
        <p:nvPicPr>
          <p:cNvPr id="190" name="Google Shape;190;p21"/>
          <p:cNvPicPr preferRelativeResize="0"/>
          <p:nvPr/>
        </p:nvPicPr>
        <p:blipFill>
          <a:blip r:embed="rId4">
            <a:alphaModFix/>
          </a:blip>
          <a:stretch>
            <a:fillRect/>
          </a:stretch>
        </p:blipFill>
        <p:spPr>
          <a:xfrm>
            <a:off x="1978250" y="3815776"/>
            <a:ext cx="4712648" cy="1327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grpSp>
        <p:nvGrpSpPr>
          <p:cNvPr id="195" name="Google Shape;195;p22"/>
          <p:cNvGrpSpPr/>
          <p:nvPr/>
        </p:nvGrpSpPr>
        <p:grpSpPr>
          <a:xfrm>
            <a:off x="3978720" y="6840"/>
            <a:ext cx="5164200" cy="5143200"/>
            <a:chOff x="3978720" y="6840"/>
            <a:chExt cx="5164200" cy="5143200"/>
          </a:xfrm>
        </p:grpSpPr>
        <p:sp>
          <p:nvSpPr>
            <p:cNvPr id="196" name="Google Shape;196;p22"/>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97" name="Google Shape;197;p22"/>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98" name="Google Shape;198;p22"/>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99" name="Google Shape;199;p22"/>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200" name="Google Shape;200;p22"/>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201" name="Google Shape;201;p22"/>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202" name="Google Shape;202;p22"/>
          <p:cNvSpPr txBox="1"/>
          <p:nvPr>
            <p:ph type="title"/>
          </p:nvPr>
        </p:nvSpPr>
        <p:spPr>
          <a:xfrm>
            <a:off x="733325" y="2121825"/>
            <a:ext cx="4409700" cy="55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Problema</a:t>
            </a:r>
            <a:endParaRPr b="1" sz="3200" u="none" strike="noStrike">
              <a:solidFill>
                <a:schemeClr val="dk1"/>
              </a:solidFill>
              <a:latin typeface="Roboto"/>
              <a:ea typeface="Roboto"/>
              <a:cs typeface="Roboto"/>
              <a:sym typeface="Roboto"/>
            </a:endParaRPr>
          </a:p>
        </p:txBody>
      </p:sp>
      <p:sp>
        <p:nvSpPr>
          <p:cNvPr id="203" name="Google Shape;203;p22"/>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204" name="Google Shape;204;p22"/>
          <p:cNvGrpSpPr/>
          <p:nvPr/>
        </p:nvGrpSpPr>
        <p:grpSpPr>
          <a:xfrm>
            <a:off x="5405271" y="1044240"/>
            <a:ext cx="3160020" cy="3290700"/>
            <a:chOff x="5405271" y="1044240"/>
            <a:chExt cx="3160020" cy="3290700"/>
          </a:xfrm>
        </p:grpSpPr>
        <p:sp>
          <p:nvSpPr>
            <p:cNvPr id="205" name="Google Shape;205;p22"/>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206" name="Google Shape;206;p22"/>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207" name="Google Shape;207;p2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pic>
        <p:nvPicPr>
          <p:cNvPr id="208" name="Google Shape;208;p22"/>
          <p:cNvPicPr preferRelativeResize="0"/>
          <p:nvPr/>
        </p:nvPicPr>
        <p:blipFill>
          <a:blip r:embed="rId4">
            <a:alphaModFix/>
          </a:blip>
          <a:stretch>
            <a:fillRect/>
          </a:stretch>
        </p:blipFill>
        <p:spPr>
          <a:xfrm>
            <a:off x="2729200" y="1420600"/>
            <a:ext cx="2477516" cy="2165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3"/>
          <p:cNvSpPr txBox="1"/>
          <p:nvPr>
            <p:ph idx="1" type="body"/>
          </p:nvPr>
        </p:nvSpPr>
        <p:spPr>
          <a:xfrm>
            <a:off x="127050" y="594150"/>
            <a:ext cx="7548600" cy="41556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770"/>
              <a:buNone/>
            </a:pPr>
            <a:r>
              <a:rPr lang="en-US" sz="1300">
                <a:solidFill>
                  <a:schemeClr val="dk1"/>
                </a:solidFill>
              </a:rPr>
              <a:t>La presente </a:t>
            </a:r>
            <a:r>
              <a:rPr b="1" lang="en-US" sz="1300">
                <a:solidFill>
                  <a:schemeClr val="dk1"/>
                </a:solidFill>
              </a:rPr>
              <a:t>dependencia en los procesos de </a:t>
            </a:r>
            <a:r>
              <a:rPr b="1" lang="en-US" sz="1300">
                <a:solidFill>
                  <a:schemeClr val="dk1"/>
                </a:solidFill>
              </a:rPr>
              <a:t>análisis</a:t>
            </a:r>
            <a:r>
              <a:rPr b="1" lang="en-US" sz="1300">
                <a:solidFill>
                  <a:schemeClr val="dk1"/>
                </a:solidFill>
              </a:rPr>
              <a:t> de datos de </a:t>
            </a:r>
            <a:r>
              <a:rPr b="1" lang="en-US" sz="1300">
                <a:solidFill>
                  <a:schemeClr val="dk1"/>
                </a:solidFill>
              </a:rPr>
              <a:t>producción manualmente</a:t>
            </a:r>
            <a:r>
              <a:rPr lang="en-US" sz="1300">
                <a:solidFill>
                  <a:schemeClr val="dk1"/>
                </a:solidFill>
              </a:rPr>
              <a:t> en las distintas secciones y plantas</a:t>
            </a:r>
            <a:r>
              <a:rPr lang="en-US" sz="1300">
                <a:solidFill>
                  <a:schemeClr val="dk1"/>
                </a:solidFill>
              </a:rPr>
              <a:t>,  el análisis de información crítica de producción. </a:t>
            </a:r>
            <a:r>
              <a:rPr lang="en-US" sz="1300">
                <a:solidFill>
                  <a:schemeClr val="dk1"/>
                </a:solidFill>
              </a:rPr>
              <a:t>así</a:t>
            </a:r>
            <a:r>
              <a:rPr lang="en-US" sz="1300">
                <a:solidFill>
                  <a:schemeClr val="dk1"/>
                </a:solidFill>
              </a:rPr>
              <a:t> actualmente los datos se gestionan a través de la </a:t>
            </a:r>
            <a:r>
              <a:rPr b="1" lang="en-US" sz="1300">
                <a:solidFill>
                  <a:schemeClr val="dk1"/>
                </a:solidFill>
              </a:rPr>
              <a:t>extracción de reportes desde SAP hacia planillas de cálculo</a:t>
            </a:r>
            <a:r>
              <a:rPr lang="en-US" sz="1300">
                <a:solidFill>
                  <a:schemeClr val="dk1"/>
                </a:solidFill>
              </a:rPr>
              <a:t>, que luego son </a:t>
            </a:r>
            <a:r>
              <a:rPr b="1" lang="en-US" sz="1300">
                <a:solidFill>
                  <a:schemeClr val="dk1"/>
                </a:solidFill>
              </a:rPr>
              <a:t>impresas y analizadas de forma aislada</a:t>
            </a:r>
            <a:r>
              <a:rPr lang="en-US" sz="1300">
                <a:solidFill>
                  <a:schemeClr val="dk1"/>
                </a:solidFill>
              </a:rPr>
              <a:t>.</a:t>
            </a:r>
            <a:endParaRPr sz="1300">
              <a:solidFill>
                <a:schemeClr val="dk1"/>
              </a:solidFill>
            </a:endParaRPr>
          </a:p>
          <a:p>
            <a:pPr indent="0" lvl="0" marL="0" rtl="0" algn="l">
              <a:lnSpc>
                <a:spcPct val="95000"/>
              </a:lnSpc>
              <a:spcBef>
                <a:spcPts val="1200"/>
              </a:spcBef>
              <a:spcAft>
                <a:spcPts val="0"/>
              </a:spcAft>
              <a:buSzPts val="770"/>
              <a:buNone/>
            </a:pPr>
            <a:r>
              <a:rPr lang="en-US" sz="1300">
                <a:solidFill>
                  <a:schemeClr val="dk1"/>
                </a:solidFill>
              </a:rPr>
              <a:t>Esto genera dos puntos críticos:</a:t>
            </a:r>
            <a:endParaRPr sz="1300">
              <a:solidFill>
                <a:schemeClr val="dk1"/>
              </a:solidFill>
            </a:endParaRPr>
          </a:p>
          <a:p>
            <a:pPr indent="-311150" lvl="0" marL="457200" rtl="0" algn="l">
              <a:lnSpc>
                <a:spcPct val="95000"/>
              </a:lnSpc>
              <a:spcBef>
                <a:spcPts val="1200"/>
              </a:spcBef>
              <a:spcAft>
                <a:spcPts val="0"/>
              </a:spcAft>
              <a:buClr>
                <a:schemeClr val="dk1"/>
              </a:buClr>
              <a:buSzPts val="1300"/>
              <a:buFont typeface="Roboto"/>
              <a:buAutoNum type="arabicPeriod"/>
            </a:pPr>
            <a:r>
              <a:rPr b="1" lang="en-US" sz="1300">
                <a:solidFill>
                  <a:schemeClr val="dk1"/>
                </a:solidFill>
              </a:rPr>
              <a:t>Fragmentación e Inconsistencia de Datos</a:t>
            </a:r>
            <a:br>
              <a:rPr b="1" lang="en-US" sz="1300">
                <a:solidFill>
                  <a:schemeClr val="dk1"/>
                </a:solidFill>
              </a:rPr>
            </a:br>
            <a:endParaRPr b="1" sz="1300">
              <a:solidFill>
                <a:schemeClr val="dk1"/>
              </a:solidFill>
            </a:endParaRPr>
          </a:p>
          <a:p>
            <a:pPr indent="-311150" lvl="1" marL="914400" rtl="0" algn="l">
              <a:lnSpc>
                <a:spcPct val="95000"/>
              </a:lnSpc>
              <a:spcBef>
                <a:spcPts val="0"/>
              </a:spcBef>
              <a:spcAft>
                <a:spcPts val="0"/>
              </a:spcAft>
              <a:buClr>
                <a:schemeClr val="dk1"/>
              </a:buClr>
              <a:buSzPts val="1300"/>
              <a:buFont typeface="Roboto"/>
              <a:buChar char="○"/>
            </a:pPr>
            <a:r>
              <a:rPr lang="en-US" sz="1300">
                <a:solidFill>
                  <a:schemeClr val="dk1"/>
                </a:solidFill>
              </a:rPr>
              <a:t>Los reportes no están estandarizados, lo que impide consolidar información de manera ágil y confiable.</a:t>
            </a:r>
            <a:br>
              <a:rPr lang="en-US" sz="1300">
                <a:solidFill>
                  <a:schemeClr val="dk1"/>
                </a:solidFill>
              </a:rPr>
            </a:br>
            <a:endParaRPr sz="1300">
              <a:solidFill>
                <a:schemeClr val="dk1"/>
              </a:solidFill>
            </a:endParaRPr>
          </a:p>
          <a:p>
            <a:pPr indent="-311150" lvl="1" marL="914400" rtl="0" algn="l">
              <a:lnSpc>
                <a:spcPct val="95000"/>
              </a:lnSpc>
              <a:spcBef>
                <a:spcPts val="0"/>
              </a:spcBef>
              <a:spcAft>
                <a:spcPts val="0"/>
              </a:spcAft>
              <a:buClr>
                <a:schemeClr val="dk1"/>
              </a:buClr>
              <a:buSzPts val="1300"/>
              <a:buFont typeface="Roboto"/>
              <a:buChar char="○"/>
            </a:pPr>
            <a:r>
              <a:rPr lang="en-US" sz="1300">
                <a:solidFill>
                  <a:schemeClr val="dk1"/>
                </a:solidFill>
              </a:rPr>
              <a:t>Se pierde la visión unificada del rendimiento operativo.</a:t>
            </a:r>
            <a:br>
              <a:rPr lang="en-US" sz="1300">
                <a:solidFill>
                  <a:schemeClr val="dk1"/>
                </a:solidFill>
              </a:rPr>
            </a:br>
            <a:endParaRPr sz="1300">
              <a:solidFill>
                <a:schemeClr val="dk1"/>
              </a:solidFill>
            </a:endParaRPr>
          </a:p>
          <a:p>
            <a:pPr indent="-311150" lvl="0" marL="457200" rtl="0" algn="l">
              <a:lnSpc>
                <a:spcPct val="95000"/>
              </a:lnSpc>
              <a:spcBef>
                <a:spcPts val="0"/>
              </a:spcBef>
              <a:spcAft>
                <a:spcPts val="0"/>
              </a:spcAft>
              <a:buClr>
                <a:schemeClr val="dk1"/>
              </a:buClr>
              <a:buSzPts val="1300"/>
              <a:buFont typeface="Roboto"/>
              <a:buAutoNum type="arabicPeriod"/>
            </a:pPr>
            <a:r>
              <a:rPr b="1" lang="en-US" sz="1300">
                <a:solidFill>
                  <a:schemeClr val="dk1"/>
                </a:solidFill>
              </a:rPr>
              <a:t>Latencia en la Toma de Decisiones</a:t>
            </a:r>
            <a:br>
              <a:rPr b="1" lang="en-US" sz="1300">
                <a:solidFill>
                  <a:schemeClr val="dk1"/>
                </a:solidFill>
              </a:rPr>
            </a:br>
            <a:endParaRPr b="1" sz="1300">
              <a:solidFill>
                <a:schemeClr val="dk1"/>
              </a:solidFill>
            </a:endParaRPr>
          </a:p>
          <a:p>
            <a:pPr indent="-311150" lvl="1" marL="914400" rtl="0" algn="l">
              <a:lnSpc>
                <a:spcPct val="95000"/>
              </a:lnSpc>
              <a:spcBef>
                <a:spcPts val="0"/>
              </a:spcBef>
              <a:spcAft>
                <a:spcPts val="0"/>
              </a:spcAft>
              <a:buClr>
                <a:schemeClr val="dk1"/>
              </a:buClr>
              <a:buSzPts val="1300"/>
              <a:buFont typeface="Roboto"/>
              <a:buChar char="○"/>
            </a:pPr>
            <a:r>
              <a:rPr lang="en-US" sz="1300">
                <a:solidFill>
                  <a:schemeClr val="dk1"/>
                </a:solidFill>
              </a:rPr>
              <a:t>El ciclo manual de extracción, impresión y revisión retrasa la reacción ante eventos de producción.</a:t>
            </a:r>
            <a:br>
              <a:rPr lang="en-US" sz="1300">
                <a:solidFill>
                  <a:schemeClr val="dk1"/>
                </a:solidFill>
              </a:rPr>
            </a:br>
            <a:endParaRPr sz="1300">
              <a:solidFill>
                <a:schemeClr val="dk1"/>
              </a:solidFill>
            </a:endParaRPr>
          </a:p>
          <a:p>
            <a:pPr indent="-311150" lvl="1" marL="914400" rtl="0" algn="l">
              <a:lnSpc>
                <a:spcPct val="95000"/>
              </a:lnSpc>
              <a:spcBef>
                <a:spcPts val="0"/>
              </a:spcBef>
              <a:spcAft>
                <a:spcPts val="0"/>
              </a:spcAft>
              <a:buClr>
                <a:schemeClr val="dk1"/>
              </a:buClr>
              <a:buSzPts val="1300"/>
              <a:buFont typeface="Roboto"/>
              <a:buChar char="○"/>
            </a:pPr>
            <a:r>
              <a:rPr lang="en-US" sz="1300">
                <a:solidFill>
                  <a:schemeClr val="dk1"/>
                </a:solidFill>
              </a:rPr>
              <a:t>La gerencia no cuenta con información oportuna para decisiones estratégicas.</a:t>
            </a:r>
            <a:endParaRPr sz="1300">
              <a:solidFill>
                <a:schemeClr val="dk1"/>
              </a:solidFill>
            </a:endParaRPr>
          </a:p>
        </p:txBody>
      </p:sp>
      <p:sp>
        <p:nvSpPr>
          <p:cNvPr id="214" name="Google Shape;214;p2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215" name="Google Shape;215;p23"/>
          <p:cNvSpPr txBox="1"/>
          <p:nvPr>
            <p:ph type="title"/>
          </p:nvPr>
        </p:nvSpPr>
        <p:spPr>
          <a:xfrm>
            <a:off x="2970450" y="15975"/>
            <a:ext cx="2514300" cy="55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Problema</a:t>
            </a:r>
            <a:endParaRPr b="1" sz="3200" u="none" strike="noStrike">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4"/>
          <p:cNvSpPr txBox="1"/>
          <p:nvPr>
            <p:ph idx="1" type="body"/>
          </p:nvPr>
        </p:nvSpPr>
        <p:spPr>
          <a:xfrm>
            <a:off x="760025" y="551099"/>
            <a:ext cx="6236700" cy="4689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200"/>
              </a:spcBef>
              <a:spcAft>
                <a:spcPts val="1200"/>
              </a:spcAft>
              <a:buSzPts val="770"/>
              <a:buNone/>
            </a:pPr>
            <a:r>
              <a:rPr b="1" lang="en-US" sz="1500">
                <a:solidFill>
                  <a:srgbClr val="000000"/>
                </a:solidFill>
              </a:rPr>
              <a:t>Del Tiempo Perdido a la Fuga de Capital</a:t>
            </a:r>
            <a:endParaRPr b="1" sz="1500">
              <a:solidFill>
                <a:srgbClr val="000000"/>
              </a:solidFill>
            </a:endParaRPr>
          </a:p>
        </p:txBody>
      </p:sp>
      <p:sp>
        <p:nvSpPr>
          <p:cNvPr id="221" name="Google Shape;221;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24"/>
          <p:cNvSpPr txBox="1"/>
          <p:nvPr>
            <p:ph type="title"/>
          </p:nvPr>
        </p:nvSpPr>
        <p:spPr>
          <a:xfrm>
            <a:off x="1366625" y="68000"/>
            <a:ext cx="5630100" cy="551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Roboto"/>
                <a:ea typeface="Roboto"/>
                <a:cs typeface="Roboto"/>
                <a:sym typeface="Roboto"/>
              </a:rPr>
              <a:t>IMPACTO EN INTERESADOS</a:t>
            </a:r>
            <a:endParaRPr b="1" sz="3200">
              <a:solidFill>
                <a:schemeClr val="dk1"/>
              </a:solidFill>
              <a:latin typeface="Roboto"/>
              <a:ea typeface="Roboto"/>
              <a:cs typeface="Roboto"/>
              <a:sym typeface="Roboto"/>
            </a:endParaRPr>
          </a:p>
        </p:txBody>
      </p:sp>
      <p:graphicFrame>
        <p:nvGraphicFramePr>
          <p:cNvPr id="223" name="Google Shape;223;p24"/>
          <p:cNvGraphicFramePr/>
          <p:nvPr/>
        </p:nvGraphicFramePr>
        <p:xfrm>
          <a:off x="301675" y="1555525"/>
          <a:ext cx="3000000" cy="3000000"/>
        </p:xfrm>
        <a:graphic>
          <a:graphicData uri="http://schemas.openxmlformats.org/drawingml/2006/table">
            <a:tbl>
              <a:tblPr>
                <a:noFill/>
                <a:tableStyleId>{3473C634-B609-4BC1-8770-11EA35181E94}</a:tableStyleId>
              </a:tblPr>
              <a:tblGrid>
                <a:gridCol w="2072725"/>
                <a:gridCol w="2072725"/>
                <a:gridCol w="2269375"/>
              </a:tblGrid>
              <a:tr h="322325">
                <a:tc>
                  <a:txBody>
                    <a:bodyPr/>
                    <a:lstStyle/>
                    <a:p>
                      <a:pPr indent="0" lvl="0" marL="0" rtl="0" algn="l">
                        <a:lnSpc>
                          <a:spcPct val="142857"/>
                        </a:lnSpc>
                        <a:spcBef>
                          <a:spcPts val="0"/>
                        </a:spcBef>
                        <a:spcAft>
                          <a:spcPts val="1200"/>
                        </a:spcAft>
                        <a:buNone/>
                      </a:pPr>
                      <a:r>
                        <a:rPr b="1" lang="en-US" sz="1050">
                          <a:solidFill>
                            <a:schemeClr val="dk1"/>
                          </a:solidFill>
                          <a:highlight>
                            <a:schemeClr val="lt1"/>
                          </a:highlight>
                          <a:latin typeface="Roboto"/>
                          <a:ea typeface="Roboto"/>
                          <a:cs typeface="Roboto"/>
                          <a:sym typeface="Roboto"/>
                        </a:rPr>
                        <a:t>Stakeholder</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1200"/>
                        </a:spcAft>
                        <a:buNone/>
                      </a:pPr>
                      <a:r>
                        <a:rPr b="1" lang="en-US" sz="1050">
                          <a:solidFill>
                            <a:schemeClr val="dk1"/>
                          </a:solidFill>
                          <a:highlight>
                            <a:schemeClr val="lt1"/>
                          </a:highlight>
                          <a:latin typeface="Roboto"/>
                          <a:ea typeface="Roboto"/>
                          <a:cs typeface="Roboto"/>
                          <a:sym typeface="Roboto"/>
                        </a:rPr>
                        <a:t>El Problema Directo</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1200"/>
                        </a:spcAft>
                        <a:buNone/>
                      </a:pPr>
                      <a:r>
                        <a:rPr b="1" lang="en-US" sz="1050">
                          <a:solidFill>
                            <a:schemeClr val="dk1"/>
                          </a:solidFill>
                          <a:highlight>
                            <a:schemeClr val="lt1"/>
                          </a:highlight>
                          <a:latin typeface="Roboto"/>
                          <a:ea typeface="Roboto"/>
                          <a:cs typeface="Roboto"/>
                          <a:sym typeface="Roboto"/>
                        </a:rPr>
                        <a:t>La Consecuencia Financiera</a:t>
                      </a:r>
                      <a:endParaRPr b="1" sz="1050">
                        <a:solidFill>
                          <a:schemeClr val="dk1"/>
                        </a:solidFill>
                        <a:highlight>
                          <a:schemeClr val="lt1"/>
                        </a:highlight>
                        <a:latin typeface="Roboto"/>
                        <a:ea typeface="Roboto"/>
                        <a:cs typeface="Roboto"/>
                        <a:sym typeface="Roboto"/>
                      </a:endParaRPr>
                    </a:p>
                  </a:txBody>
                  <a:tcPr marT="57150" marB="57150" marR="114300" marL="114300"/>
                </a:tc>
              </a:tr>
              <a:tr h="425450">
                <a:tc>
                  <a:txBody>
                    <a:bodyPr/>
                    <a:lstStyle/>
                    <a:p>
                      <a:pPr indent="0" lvl="0" marL="0" rtl="0" algn="l">
                        <a:lnSpc>
                          <a:spcPct val="142857"/>
                        </a:lnSpc>
                        <a:spcBef>
                          <a:spcPts val="0"/>
                        </a:spcBef>
                        <a:spcAft>
                          <a:spcPts val="1200"/>
                        </a:spcAft>
                        <a:buNone/>
                      </a:pPr>
                      <a:r>
                        <a:rPr lang="en-US" sz="1050">
                          <a:solidFill>
                            <a:schemeClr val="dk1"/>
                          </a:solidFill>
                          <a:highlight>
                            <a:schemeClr val="lt1"/>
                          </a:highlight>
                          <a:latin typeface="Roboto"/>
                          <a:ea typeface="Roboto"/>
                          <a:cs typeface="Roboto"/>
                          <a:sym typeface="Roboto"/>
                        </a:rPr>
                        <a:t>Jefaturas de Producción</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1200"/>
                        </a:spcAft>
                        <a:buNone/>
                      </a:pPr>
                      <a:r>
                        <a:rPr lang="en-US" sz="1050">
                          <a:solidFill>
                            <a:schemeClr val="dk1"/>
                          </a:solidFill>
                          <a:highlight>
                            <a:schemeClr val="lt1"/>
                          </a:highlight>
                          <a:latin typeface="Roboto"/>
                          <a:ea typeface="Roboto"/>
                          <a:cs typeface="Roboto"/>
                          <a:sym typeface="Roboto"/>
                        </a:rPr>
                        <a:t>Invierten horas de alto valor en tareas manuales y repetitivas.</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1200"/>
                        </a:spcAft>
                        <a:buNone/>
                      </a:pPr>
                      <a:r>
                        <a:rPr lang="en-US" sz="1050">
                          <a:solidFill>
                            <a:schemeClr val="dk1"/>
                          </a:solidFill>
                          <a:highlight>
                            <a:schemeClr val="lt1"/>
                          </a:highlight>
                          <a:latin typeface="Roboto"/>
                          <a:ea typeface="Roboto"/>
                          <a:cs typeface="Roboto"/>
                          <a:sym typeface="Roboto"/>
                        </a:rPr>
                        <a:t>Costo de Oportunidad: Se paga por estrategia, se ejecuta administración.</a:t>
                      </a:r>
                      <a:endParaRPr sz="1050">
                        <a:solidFill>
                          <a:schemeClr val="dk1"/>
                        </a:solidFill>
                        <a:highlight>
                          <a:schemeClr val="lt1"/>
                        </a:highlight>
                        <a:latin typeface="Roboto"/>
                        <a:ea typeface="Roboto"/>
                        <a:cs typeface="Roboto"/>
                        <a:sym typeface="Roboto"/>
                      </a:endParaRPr>
                    </a:p>
                  </a:txBody>
                  <a:tcPr marT="57150" marB="57150" marR="114300" marL="114300"/>
                </a:tc>
              </a:tr>
              <a:tr h="941175">
                <a:tc>
                  <a:txBody>
                    <a:bodyPr/>
                    <a:lstStyle/>
                    <a:p>
                      <a:pPr indent="0" lvl="0" marL="0" rtl="0" algn="l">
                        <a:lnSpc>
                          <a:spcPct val="142857"/>
                        </a:lnSpc>
                        <a:spcBef>
                          <a:spcPts val="0"/>
                        </a:spcBef>
                        <a:spcAft>
                          <a:spcPts val="1200"/>
                        </a:spcAft>
                        <a:buNone/>
                      </a:pPr>
                      <a:r>
                        <a:rPr lang="en-US" sz="1050">
                          <a:solidFill>
                            <a:schemeClr val="dk1"/>
                          </a:solidFill>
                          <a:highlight>
                            <a:schemeClr val="lt1"/>
                          </a:highlight>
                          <a:latin typeface="Roboto"/>
                          <a:ea typeface="Roboto"/>
                          <a:cs typeface="Roboto"/>
                          <a:sym typeface="Roboto"/>
                        </a:rPr>
                        <a:t>Gerencia y Alta Dirección</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1200"/>
                        </a:spcAft>
                        <a:buNone/>
                      </a:pPr>
                      <a:r>
                        <a:rPr lang="en-US" sz="1050">
                          <a:solidFill>
                            <a:schemeClr val="dk1"/>
                          </a:solidFill>
                          <a:highlight>
                            <a:schemeClr val="lt1"/>
                          </a:highlight>
                          <a:latin typeface="Roboto"/>
                          <a:ea typeface="Roboto"/>
                          <a:cs typeface="Roboto"/>
                          <a:sym typeface="Roboto"/>
                        </a:rPr>
                        <a:t>Basan decisiones estratégicas en datos lentos y poco fiables.</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Riesgo Financiero: Cada decisión es una apuesta basada en información obsoleta.</a:t>
                      </a:r>
                      <a:endParaRPr sz="1050">
                        <a:solidFill>
                          <a:schemeClr val="dk1"/>
                        </a:solidFill>
                        <a:highlight>
                          <a:schemeClr val="lt1"/>
                        </a:highlight>
                        <a:latin typeface="Roboto"/>
                        <a:ea typeface="Roboto"/>
                        <a:cs typeface="Roboto"/>
                        <a:sym typeface="Roboto"/>
                      </a:endParaRPr>
                    </a:p>
                    <a:p>
                      <a:pPr indent="0" lvl="0" marL="0" rtl="0" algn="l">
                        <a:lnSpc>
                          <a:spcPct val="142857"/>
                        </a:lnSpc>
                        <a:spcBef>
                          <a:spcPts val="1200"/>
                        </a:spcBef>
                        <a:spcAft>
                          <a:spcPts val="1200"/>
                        </a:spcAft>
                        <a:buNone/>
                      </a:pPr>
                      <a:r>
                        <a:t/>
                      </a:r>
                      <a:endParaRPr sz="1050">
                        <a:solidFill>
                          <a:schemeClr val="dk1"/>
                        </a:solidFill>
                        <a:highlight>
                          <a:schemeClr val="lt1"/>
                        </a:highlight>
                        <a:latin typeface="Roboto"/>
                        <a:ea typeface="Roboto"/>
                        <a:cs typeface="Roboto"/>
                        <a:sym typeface="Roboto"/>
                      </a:endParaRPr>
                    </a:p>
                  </a:txBody>
                  <a:tcPr marT="57150" marB="57150" marR="114300" marL="114300"/>
                </a:tc>
              </a:tr>
            </a:tbl>
          </a:graphicData>
        </a:graphic>
      </p:graphicFrame>
      <p:pic>
        <p:nvPicPr>
          <p:cNvPr id="224" name="Google Shape;224;p24"/>
          <p:cNvPicPr preferRelativeResize="0"/>
          <p:nvPr/>
        </p:nvPicPr>
        <p:blipFill>
          <a:blip r:embed="rId3">
            <a:alphaModFix/>
          </a:blip>
          <a:stretch>
            <a:fillRect/>
          </a:stretch>
        </p:blipFill>
        <p:spPr>
          <a:xfrm>
            <a:off x="6945125" y="1555525"/>
            <a:ext cx="1611651" cy="1611651"/>
          </a:xfrm>
          <a:prstGeom prst="rect">
            <a:avLst/>
          </a:prstGeom>
          <a:noFill/>
          <a:ln>
            <a:noFill/>
          </a:ln>
        </p:spPr>
      </p:pic>
      <p:sp>
        <p:nvSpPr>
          <p:cNvPr id="225" name="Google Shape;225;p24"/>
          <p:cNvSpPr txBox="1"/>
          <p:nvPr/>
        </p:nvSpPr>
        <p:spPr>
          <a:xfrm>
            <a:off x="6855250" y="3206550"/>
            <a:ext cx="1956900" cy="10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300">
                <a:solidFill>
                  <a:schemeClr val="dk1"/>
                </a:solidFill>
                <a:latin typeface="Roboto"/>
                <a:ea typeface="Roboto"/>
                <a:cs typeface="Roboto"/>
                <a:sym typeface="Roboto"/>
              </a:rPr>
              <a:t>* Pérdida Cuantificada:</a:t>
            </a:r>
            <a:endParaRPr b="1" sz="1300">
              <a:solidFill>
                <a:schemeClr val="dk1"/>
              </a:solidFill>
              <a:latin typeface="Roboto"/>
              <a:ea typeface="Roboto"/>
              <a:cs typeface="Roboto"/>
              <a:sym typeface="Roboto"/>
            </a:endParaRPr>
          </a:p>
          <a:p>
            <a:pPr indent="0" lvl="0" marL="0" rtl="0" algn="ctr">
              <a:spcBef>
                <a:spcPts val="0"/>
              </a:spcBef>
              <a:spcAft>
                <a:spcPts val="0"/>
              </a:spcAft>
              <a:buNone/>
            </a:pPr>
            <a:r>
              <a:rPr b="1" lang="en-US" sz="1300">
                <a:solidFill>
                  <a:schemeClr val="dk1"/>
                </a:solidFill>
                <a:latin typeface="Roboto"/>
                <a:ea typeface="Roboto"/>
                <a:cs typeface="Roboto"/>
                <a:sym typeface="Roboto"/>
              </a:rPr>
              <a:t>$6.666.640 de pesos mensuales en Horas-Hombre (H.H.)</a:t>
            </a:r>
            <a:endParaRPr b="1" sz="1300">
              <a:solidFill>
                <a:schemeClr val="dk1"/>
              </a:solidFill>
              <a:latin typeface="Roboto"/>
              <a:ea typeface="Roboto"/>
              <a:cs typeface="Roboto"/>
              <a:sym typeface="Roboto"/>
            </a:endParaRPr>
          </a:p>
        </p:txBody>
      </p:sp>
      <p:sp>
        <p:nvSpPr>
          <p:cNvPr id="226" name="Google Shape;226;p24"/>
          <p:cNvSpPr txBox="1"/>
          <p:nvPr/>
        </p:nvSpPr>
        <p:spPr>
          <a:xfrm>
            <a:off x="760025" y="4658275"/>
            <a:ext cx="5966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100">
                <a:solidFill>
                  <a:schemeClr val="dk1"/>
                </a:solidFill>
                <a:highlight>
                  <a:schemeClr val="lt1"/>
                </a:highlight>
                <a:latin typeface="Roboto"/>
                <a:ea typeface="Roboto"/>
                <a:cs typeface="Roboto"/>
                <a:sym typeface="Roboto"/>
              </a:rPr>
              <a:t>*Estimación basada en 28 horas semanales invertidas por 4 jefaturas en tareas administrativas.</a:t>
            </a:r>
            <a:endParaRPr sz="1100">
              <a:solidFill>
                <a:schemeClr val="dk1"/>
              </a:solidFill>
              <a:highlight>
                <a:schemeClr val="lt1"/>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grpSp>
        <p:nvGrpSpPr>
          <p:cNvPr id="231" name="Google Shape;231;p25"/>
          <p:cNvGrpSpPr/>
          <p:nvPr/>
        </p:nvGrpSpPr>
        <p:grpSpPr>
          <a:xfrm>
            <a:off x="3978720" y="6840"/>
            <a:ext cx="5164200" cy="5143200"/>
            <a:chOff x="3978720" y="6840"/>
            <a:chExt cx="5164200" cy="5143200"/>
          </a:xfrm>
        </p:grpSpPr>
        <p:sp>
          <p:nvSpPr>
            <p:cNvPr id="232" name="Google Shape;232;p25"/>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233" name="Google Shape;233;p25"/>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234" name="Google Shape;234;p25"/>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235" name="Google Shape;235;p25"/>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236" name="Google Shape;236;p25"/>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237" name="Google Shape;237;p25"/>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238" name="Google Shape;238;p25"/>
          <p:cNvSpPr txBox="1"/>
          <p:nvPr>
            <p:ph type="title"/>
          </p:nvPr>
        </p:nvSpPr>
        <p:spPr>
          <a:xfrm>
            <a:off x="733325" y="2121825"/>
            <a:ext cx="4409700" cy="55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Necesidad</a:t>
            </a:r>
            <a:endParaRPr b="1" sz="3200" u="none" strike="noStrike">
              <a:solidFill>
                <a:schemeClr val="dk1"/>
              </a:solidFill>
              <a:latin typeface="Roboto"/>
              <a:ea typeface="Roboto"/>
              <a:cs typeface="Roboto"/>
              <a:sym typeface="Roboto"/>
            </a:endParaRPr>
          </a:p>
        </p:txBody>
      </p:sp>
      <p:sp>
        <p:nvSpPr>
          <p:cNvPr id="239" name="Google Shape;239;p25"/>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240" name="Google Shape;240;p25"/>
          <p:cNvGrpSpPr/>
          <p:nvPr/>
        </p:nvGrpSpPr>
        <p:grpSpPr>
          <a:xfrm>
            <a:off x="5405271" y="1044240"/>
            <a:ext cx="3160020" cy="3290700"/>
            <a:chOff x="5405271" y="1044240"/>
            <a:chExt cx="3160020" cy="3290700"/>
          </a:xfrm>
        </p:grpSpPr>
        <p:sp>
          <p:nvSpPr>
            <p:cNvPr id="241" name="Google Shape;241;p25"/>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242" name="Google Shape;242;p25"/>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243" name="Google Shape;243;p2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pic>
        <p:nvPicPr>
          <p:cNvPr id="244" name="Google Shape;244;p25"/>
          <p:cNvPicPr preferRelativeResize="0"/>
          <p:nvPr/>
        </p:nvPicPr>
        <p:blipFill>
          <a:blip r:embed="rId4">
            <a:alphaModFix/>
          </a:blip>
          <a:stretch>
            <a:fillRect/>
          </a:stretch>
        </p:blipFill>
        <p:spPr>
          <a:xfrm>
            <a:off x="2776975" y="1211075"/>
            <a:ext cx="2620511" cy="2165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250" name="Google Shape;250;p26"/>
          <p:cNvSpPr txBox="1"/>
          <p:nvPr>
            <p:ph type="title"/>
          </p:nvPr>
        </p:nvSpPr>
        <p:spPr>
          <a:xfrm>
            <a:off x="1512075" y="15975"/>
            <a:ext cx="5337600" cy="55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HISTORIAS DE USUARIO</a:t>
            </a:r>
            <a:endParaRPr b="1" sz="3200" u="none" strike="noStrike">
              <a:solidFill>
                <a:schemeClr val="dk1"/>
              </a:solidFill>
              <a:latin typeface="Roboto"/>
              <a:ea typeface="Roboto"/>
              <a:cs typeface="Roboto"/>
              <a:sym typeface="Roboto"/>
            </a:endParaRPr>
          </a:p>
        </p:txBody>
      </p:sp>
      <p:graphicFrame>
        <p:nvGraphicFramePr>
          <p:cNvPr id="251" name="Google Shape;251;p26"/>
          <p:cNvGraphicFramePr/>
          <p:nvPr/>
        </p:nvGraphicFramePr>
        <p:xfrm>
          <a:off x="723575" y="671650"/>
          <a:ext cx="3000000" cy="3000000"/>
        </p:xfrm>
        <a:graphic>
          <a:graphicData uri="http://schemas.openxmlformats.org/drawingml/2006/table">
            <a:tbl>
              <a:tblPr>
                <a:noFill/>
                <a:tableStyleId>{3473C634-B609-4BC1-8770-11EA35181E94}</a:tableStyleId>
              </a:tblPr>
              <a:tblGrid>
                <a:gridCol w="1898050"/>
                <a:gridCol w="1898050"/>
                <a:gridCol w="1898050"/>
                <a:gridCol w="1898050"/>
              </a:tblGrid>
              <a:tr h="381000">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Como</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Quiero</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Para</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Criterio de Aceptación Clave</a:t>
                      </a:r>
                      <a:endParaRPr b="1" sz="1050">
                        <a:solidFill>
                          <a:schemeClr val="dk1"/>
                        </a:solidFill>
                        <a:highlight>
                          <a:schemeClr val="lt1"/>
                        </a:highlight>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Analista</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Iniciar sesión en la plataforma de forma segura con mi email y contraseña.</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Acceder a las funcionalidades y dashboards que corresponden a mi rol.</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Al ingresar credenciales válidas, el sistema me redirige al dashboard; con credenciales inválidas, muestra un error claro.</a:t>
                      </a:r>
                      <a:endParaRPr sz="1050">
                        <a:solidFill>
                          <a:schemeClr val="dk1"/>
                        </a:solidFill>
                        <a:highlight>
                          <a:schemeClr val="lt1"/>
                        </a:highlight>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Administrador</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Asignar roles de acceso a los usuarios.</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Garantizar que cada usuario solo pueda ver y hacer lo que le corresponde, protegiendo la información sensible.</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Un usuario con rol "Gerente" no debe poder acceder a las páginas de administración, mientras que un "Administrador" sí puede.</a:t>
                      </a:r>
                      <a:endParaRPr sz="1050">
                        <a:solidFill>
                          <a:schemeClr val="dk1"/>
                        </a:solidFill>
                        <a:highlight>
                          <a:schemeClr val="lt1"/>
                        </a:highlight>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Administrador</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Cargar los reportes de producción en formato </a:t>
                      </a:r>
                      <a:r>
                        <a:rPr b="1" lang="en-US" sz="1050">
                          <a:solidFill>
                            <a:schemeClr val="dk1"/>
                          </a:solidFill>
                          <a:highlight>
                            <a:schemeClr val="lt1"/>
                          </a:highlight>
                          <a:latin typeface="Roboto"/>
                          <a:ea typeface="Roboto"/>
                          <a:cs typeface="Roboto"/>
                          <a:sym typeface="Roboto"/>
                        </a:rPr>
                        <a:t>CSV</a:t>
                      </a:r>
                      <a:r>
                        <a:rPr lang="en-US" sz="1050">
                          <a:solidFill>
                            <a:schemeClr val="dk1"/>
                          </a:solidFill>
                          <a:highlight>
                            <a:schemeClr val="lt1"/>
                          </a:highlight>
                          <a:latin typeface="Roboto"/>
                          <a:ea typeface="Roboto"/>
                          <a:cs typeface="Roboto"/>
                          <a:sym typeface="Roboto"/>
                        </a:rPr>
                        <a:t>.</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Automatizar la ingesta de datos, eliminando el proceso manual y asegurando un proceso consistente.</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spcBef>
                          <a:spcPts val="0"/>
                        </a:spcBef>
                        <a:spcAft>
                          <a:spcPts val="0"/>
                        </a:spcAft>
                        <a:buNone/>
                      </a:pPr>
                      <a:r>
                        <a:rPr lang="en-US" sz="1050">
                          <a:solidFill>
                            <a:schemeClr val="dk1"/>
                          </a:solidFill>
                          <a:highlight>
                            <a:schemeClr val="lt1"/>
                          </a:highlight>
                          <a:latin typeface="Roboto"/>
                          <a:ea typeface="Roboto"/>
                          <a:cs typeface="Roboto"/>
                          <a:sym typeface="Roboto"/>
                        </a:rPr>
                        <a:t>El sistema debe procesar un archivo CSV válido, transformar los datos y almacenarlos; debe rechazar archivos corruptos con un mensaje claro.</a:t>
                      </a:r>
                      <a:endParaRPr>
                        <a:solidFill>
                          <a:schemeClr val="dk1"/>
                        </a:solidFill>
                        <a:highlight>
                          <a:schemeClr val="lt1"/>
                        </a:highlight>
                        <a:latin typeface="Roboto"/>
                        <a:ea typeface="Roboto"/>
                        <a:cs typeface="Roboto"/>
                        <a:sym typeface="Roboto"/>
                      </a:endParaRPr>
                    </a:p>
                  </a:txBody>
                  <a:tcPr marT="57150" marB="57150" marR="114300" marL="11430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